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jpg" ContentType="image/jpg"/>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8142" y="2459482"/>
            <a:ext cx="328983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4867" y="2459482"/>
            <a:ext cx="328983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6000241" y="10222075"/>
            <a:ext cx="658495" cy="139065"/>
          </a:xfrm>
          <a:prstGeom prst="rect">
            <a:avLst/>
          </a:prstGeom>
        </p:spPr>
        <p:txBody>
          <a:bodyPr wrap="square" lIns="0" tIns="0" rIns="0" bIns="0">
            <a:spAutoFit/>
          </a:bodyPr>
          <a:lstStyle>
            <a:lvl1pPr>
              <a:defRPr sz="800" b="0" i="0">
                <a:solidFill>
                  <a:schemeClr val="tx1"/>
                </a:solidFill>
                <a:latin typeface="Arial"/>
                <a:cs typeface="Arial"/>
              </a:defRPr>
            </a:lvl1pPr>
          </a:lstStyle>
          <a:p>
            <a:pPr marL="68580">
              <a:lnSpc>
                <a:spcPct val="100000"/>
              </a:lnSpc>
              <a:spcBef>
                <a:spcPts val="25"/>
              </a:spcBef>
            </a:pPr>
            <a:r>
              <a:rPr dirty="0"/>
              <a:t>Page </a:t>
            </a:r>
            <a:fld id="{81D60167-4931-47E6-BA6A-407CBD079E47}" type="slidenum">
              <a:rPr dirty="0"/>
              <a:t>#</a:t>
            </a:fld>
            <a:r>
              <a:rPr dirty="0"/>
              <a:t> of</a:t>
            </a:r>
            <a:r>
              <a:rPr dirty="0" spc="-90"/>
              <a:t> </a:t>
            </a:r>
            <a:r>
              <a:rPr dirty="0"/>
              <a:t>24</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1.xml"/><Relationship Id="rId3" Type="http://schemas.openxmlformats.org/officeDocument/2006/relationships/image" Target="../media/image4.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11.xml"/><Relationship Id="rId3" Type="http://schemas.openxmlformats.org/officeDocument/2006/relationships/hyperlink" Target="http://www.unicod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slide" Target="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docs.oracle.com/javase/8/docs/api"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3594483"/>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3896312"/>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4198140"/>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39" y="4499968"/>
            <a:ext cx="91411" cy="91462"/>
          </a:xfrm>
          <a:prstGeom prst="rect">
            <a:avLst/>
          </a:prstGeom>
          <a:blipFill>
            <a:blip r:embed="rId2" cstate="print"/>
            <a:stretch>
              <a:fillRect/>
            </a:stretch>
          </a:blipFill>
        </p:spPr>
        <p:txBody>
          <a:bodyPr wrap="square" lIns="0" tIns="0" rIns="0" bIns="0" rtlCol="0"/>
          <a:lstStyle/>
          <a:p/>
        </p:txBody>
      </p:sp>
      <p:sp>
        <p:nvSpPr>
          <p:cNvPr id="6" name="object 6"/>
          <p:cNvSpPr/>
          <p:nvPr/>
        </p:nvSpPr>
        <p:spPr>
          <a:xfrm>
            <a:off x="777139" y="4801796"/>
            <a:ext cx="91411" cy="9146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777139" y="5103624"/>
            <a:ext cx="91411" cy="9146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777139" y="5405453"/>
            <a:ext cx="91411" cy="91462"/>
          </a:xfrm>
          <a:prstGeom prst="rect">
            <a:avLst/>
          </a:prstGeom>
          <a:blipFill>
            <a:blip r:embed="rId2" cstate="print"/>
            <a:stretch>
              <a:fillRect/>
            </a:stretch>
          </a:blipFill>
        </p:spPr>
        <p:txBody>
          <a:bodyPr wrap="square" lIns="0" tIns="0" rIns="0" bIns="0" rtlCol="0"/>
          <a:lstStyle/>
          <a:p/>
        </p:txBody>
      </p:sp>
      <p:sp>
        <p:nvSpPr>
          <p:cNvPr id="9" name="object 9"/>
          <p:cNvSpPr/>
          <p:nvPr/>
        </p:nvSpPr>
        <p:spPr>
          <a:xfrm>
            <a:off x="777139" y="5707281"/>
            <a:ext cx="91411" cy="91462"/>
          </a:xfrm>
          <a:prstGeom prst="rect">
            <a:avLst/>
          </a:prstGeom>
          <a:blipFill>
            <a:blip r:embed="rId2" cstate="print"/>
            <a:stretch>
              <a:fillRect/>
            </a:stretch>
          </a:blipFill>
        </p:spPr>
        <p:txBody>
          <a:bodyPr wrap="square" lIns="0" tIns="0" rIns="0" bIns="0" rtlCol="0"/>
          <a:lstStyle/>
          <a:p/>
        </p:txBody>
      </p:sp>
      <p:sp>
        <p:nvSpPr>
          <p:cNvPr id="10" name="object 10"/>
          <p:cNvSpPr txBox="1"/>
          <p:nvPr/>
        </p:nvSpPr>
        <p:spPr>
          <a:xfrm>
            <a:off x="444499" y="408038"/>
            <a:ext cx="6631305" cy="9647555"/>
          </a:xfrm>
          <a:prstGeom prst="rect">
            <a:avLst/>
          </a:prstGeom>
        </p:spPr>
        <p:txBody>
          <a:bodyPr wrap="square" lIns="0" tIns="14604" rIns="0" bIns="0" rtlCol="0" vert="horz">
            <a:spAutoFit/>
          </a:bodyPr>
          <a:lstStyle/>
          <a:p>
            <a:pPr marL="772795">
              <a:lnSpc>
                <a:spcPct val="100000"/>
              </a:lnSpc>
              <a:spcBef>
                <a:spcPts val="114"/>
              </a:spcBef>
            </a:pPr>
            <a:r>
              <a:rPr dirty="0" sz="2000" spc="5" b="1">
                <a:latin typeface="Times New Roman"/>
                <a:cs typeface="Times New Roman"/>
              </a:rPr>
              <a:t>The ABCs of</a:t>
            </a:r>
            <a:r>
              <a:rPr dirty="0" sz="2000" spc="-15" b="1">
                <a:latin typeface="Times New Roman"/>
                <a:cs typeface="Times New Roman"/>
              </a:rPr>
              <a:t> </a:t>
            </a:r>
            <a:r>
              <a:rPr dirty="0" sz="2000" b="1">
                <a:latin typeface="Times New Roman"/>
                <a:cs typeface="Times New Roman"/>
              </a:rPr>
              <a:t>Programming</a:t>
            </a:r>
            <a:endParaRPr sz="2000">
              <a:latin typeface="Times New Roman"/>
              <a:cs typeface="Times New Roman"/>
            </a:endParaRPr>
          </a:p>
          <a:p>
            <a:pPr>
              <a:lnSpc>
                <a:spcPct val="100000"/>
              </a:lnSpc>
              <a:spcBef>
                <a:spcPts val="50"/>
              </a:spcBef>
            </a:pPr>
            <a:endParaRPr sz="2150">
              <a:latin typeface="Times New Roman"/>
              <a:cs typeface="Times New Roman"/>
            </a:endParaRPr>
          </a:p>
          <a:p>
            <a:pPr algn="just" marL="12700" marR="32384" indent="-635">
              <a:lnSpc>
                <a:spcPts val="1660"/>
              </a:lnSpc>
            </a:pPr>
            <a:r>
              <a:rPr dirty="0" sz="1450" spc="-10">
                <a:latin typeface="Times New Roman"/>
                <a:cs typeface="Times New Roman"/>
              </a:rPr>
              <a:t>A Java program is made up </a:t>
            </a:r>
            <a:r>
              <a:rPr dirty="0" sz="1450" spc="-5">
                <a:latin typeface="Times New Roman"/>
                <a:cs typeface="Times New Roman"/>
              </a:rPr>
              <a:t>of </a:t>
            </a:r>
            <a:r>
              <a:rPr dirty="0" sz="1450" spc="-10">
                <a:latin typeface="Times New Roman"/>
                <a:cs typeface="Times New Roman"/>
              </a:rPr>
              <a:t>classes and objects, which, in turn, are made up </a:t>
            </a:r>
            <a:r>
              <a:rPr dirty="0" sz="1450" spc="-5">
                <a:latin typeface="Times New Roman"/>
                <a:cs typeface="Times New Roman"/>
              </a:rPr>
              <a:t>of </a:t>
            </a:r>
            <a:r>
              <a:rPr dirty="0" sz="1450" spc="-10">
                <a:latin typeface="Times New Roman"/>
                <a:cs typeface="Times New Roman"/>
              </a:rPr>
              <a:t>methods  and variables. Methods are made up </a:t>
            </a:r>
            <a:r>
              <a:rPr dirty="0" sz="1450" spc="-5">
                <a:latin typeface="Times New Roman"/>
                <a:cs typeface="Times New Roman"/>
              </a:rPr>
              <a:t>of </a:t>
            </a:r>
            <a:r>
              <a:rPr dirty="0" sz="1450" spc="-10">
                <a:latin typeface="Times New Roman"/>
                <a:cs typeface="Times New Roman"/>
              </a:rPr>
              <a:t>statements and expressions, which are made up </a:t>
            </a:r>
            <a:r>
              <a:rPr dirty="0" sz="1450" spc="-5">
                <a:latin typeface="Times New Roman"/>
                <a:cs typeface="Times New Roman"/>
              </a:rPr>
              <a:t>of  </a:t>
            </a:r>
            <a:r>
              <a:rPr dirty="0" sz="1450" spc="-10">
                <a:latin typeface="Times New Roman"/>
                <a:cs typeface="Times New Roman"/>
              </a:rPr>
              <a:t>operators.</a:t>
            </a:r>
            <a:endParaRPr sz="1450">
              <a:latin typeface="Times New Roman"/>
              <a:cs typeface="Times New Roman"/>
            </a:endParaRPr>
          </a:p>
          <a:p>
            <a:pPr marL="12700" marR="179070" indent="-635">
              <a:lnSpc>
                <a:spcPts val="1660"/>
              </a:lnSpc>
              <a:spcBef>
                <a:spcPts val="710"/>
              </a:spcBef>
            </a:pPr>
            <a:r>
              <a:rPr dirty="0" sz="1450" spc="-10">
                <a:latin typeface="Times New Roman"/>
                <a:cs typeface="Times New Roman"/>
              </a:rPr>
              <a:t>At this point, you might </a:t>
            </a:r>
            <a:r>
              <a:rPr dirty="0" sz="1450" spc="-5">
                <a:latin typeface="Times New Roman"/>
                <a:cs typeface="Times New Roman"/>
              </a:rPr>
              <a:t>be </a:t>
            </a:r>
            <a:r>
              <a:rPr dirty="0" sz="1450" spc="-10">
                <a:latin typeface="Times New Roman"/>
                <a:cs typeface="Times New Roman"/>
              </a:rPr>
              <a:t>worried that Java is like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Russian nesting matryoshka  dolls. Each doll has </a:t>
            </a:r>
            <a:r>
              <a:rPr dirty="0" sz="1450" spc="-5">
                <a:latin typeface="Times New Roman"/>
                <a:cs typeface="Times New Roman"/>
              </a:rPr>
              <a:t>a </a:t>
            </a:r>
            <a:r>
              <a:rPr dirty="0" sz="1450" spc="-10">
                <a:latin typeface="Times New Roman"/>
                <a:cs typeface="Times New Roman"/>
              </a:rPr>
              <a:t>smaller doll inside it, as intricate and detailed as its </a:t>
            </a:r>
            <a:r>
              <a:rPr dirty="0" sz="1450" spc="-15">
                <a:latin typeface="Times New Roman"/>
                <a:cs typeface="Times New Roman"/>
              </a:rPr>
              <a:t>larger  </a:t>
            </a:r>
            <a:r>
              <a:rPr dirty="0" sz="1450" spc="-10">
                <a:latin typeface="Times New Roman"/>
                <a:cs typeface="Times New Roman"/>
              </a:rPr>
              <a:t>companion, until you reach the smallest</a:t>
            </a:r>
            <a:r>
              <a:rPr dirty="0" sz="1450" spc="20">
                <a:latin typeface="Times New Roman"/>
                <a:cs typeface="Times New Roman"/>
              </a:rPr>
              <a:t> </a:t>
            </a:r>
            <a:r>
              <a:rPr dirty="0" sz="1450" spc="-10">
                <a:latin typeface="Times New Roman"/>
                <a:cs typeface="Times New Roman"/>
              </a:rPr>
              <a:t>one.</a:t>
            </a:r>
            <a:endParaRPr sz="1450">
              <a:latin typeface="Times New Roman"/>
              <a:cs typeface="Times New Roman"/>
            </a:endParaRPr>
          </a:p>
          <a:p>
            <a:pPr marL="12700" marR="106680" indent="-635">
              <a:lnSpc>
                <a:spcPts val="1660"/>
              </a:lnSpc>
              <a:spcBef>
                <a:spcPts val="710"/>
              </a:spcBef>
            </a:pPr>
            <a:r>
              <a:rPr dirty="0" sz="1450" spc="-35">
                <a:latin typeface="Times New Roman"/>
                <a:cs typeface="Times New Roman"/>
              </a:rPr>
              <a:t>Today’s </a:t>
            </a:r>
            <a:r>
              <a:rPr dirty="0" sz="1450" spc="-10">
                <a:latin typeface="Times New Roman"/>
                <a:cs typeface="Times New Roman"/>
              </a:rPr>
              <a:t>lesson clears away the big dolls to reveal the smallest elements </a:t>
            </a:r>
            <a:r>
              <a:rPr dirty="0" sz="1450" spc="-5">
                <a:latin typeface="Times New Roman"/>
                <a:cs typeface="Times New Roman"/>
              </a:rPr>
              <a:t>of </a:t>
            </a:r>
            <a:r>
              <a:rPr dirty="0" sz="1450" spc="-10">
                <a:latin typeface="Times New Roman"/>
                <a:cs typeface="Times New Roman"/>
              </a:rPr>
              <a:t>Java  programming. </a:t>
            </a:r>
            <a:r>
              <a:rPr dirty="0" sz="1450" spc="-60">
                <a:latin typeface="Times New Roman"/>
                <a:cs typeface="Times New Roman"/>
              </a:rPr>
              <a:t>You </a:t>
            </a:r>
            <a:r>
              <a:rPr dirty="0" sz="1450" spc="-10">
                <a:latin typeface="Times New Roman"/>
                <a:cs typeface="Times New Roman"/>
              </a:rPr>
              <a:t>will set aside classes, objects, and methods for </a:t>
            </a:r>
            <a:r>
              <a:rPr dirty="0" sz="1450" spc="-5">
                <a:latin typeface="Times New Roman"/>
                <a:cs typeface="Times New Roman"/>
              </a:rPr>
              <a:t>a </a:t>
            </a:r>
            <a:r>
              <a:rPr dirty="0" sz="1450" spc="-10">
                <a:latin typeface="Times New Roman"/>
                <a:cs typeface="Times New Roman"/>
              </a:rPr>
              <a:t>day and examine the  basic things you can do in </a:t>
            </a:r>
            <a:r>
              <a:rPr dirty="0" sz="1450" spc="-5">
                <a:latin typeface="Times New Roman"/>
                <a:cs typeface="Times New Roman"/>
              </a:rPr>
              <a:t>a </a:t>
            </a:r>
            <a:r>
              <a:rPr dirty="0" sz="1450" spc="-10">
                <a:latin typeface="Times New Roman"/>
                <a:cs typeface="Times New Roman"/>
              </a:rPr>
              <a:t>single line </a:t>
            </a:r>
            <a:r>
              <a:rPr dirty="0" sz="1450" spc="-5">
                <a:latin typeface="Times New Roman"/>
                <a:cs typeface="Times New Roman"/>
              </a:rPr>
              <a:t>of </a:t>
            </a:r>
            <a:r>
              <a:rPr dirty="0" sz="1450" spc="-10">
                <a:latin typeface="Times New Roman"/>
                <a:cs typeface="Times New Roman"/>
              </a:rPr>
              <a:t>Java</a:t>
            </a:r>
            <a:r>
              <a:rPr dirty="0" sz="1450" spc="40">
                <a:latin typeface="Times New Roman"/>
                <a:cs typeface="Times New Roman"/>
              </a:rPr>
              <a:t> </a:t>
            </a:r>
            <a:r>
              <a:rPr dirty="0" sz="1450" spc="-10">
                <a:latin typeface="Times New Roman"/>
                <a:cs typeface="Times New Roman"/>
              </a:rPr>
              <a:t>code.</a:t>
            </a:r>
            <a:endParaRPr sz="1450">
              <a:latin typeface="Times New Roman"/>
              <a:cs typeface="Times New Roman"/>
            </a:endParaRPr>
          </a:p>
          <a:p>
            <a:pPr marL="469265" marR="3666490" indent="-457200">
              <a:lnSpc>
                <a:spcPts val="2380"/>
              </a:lnSpc>
              <a:spcBef>
                <a:spcPts val="130"/>
              </a:spcBef>
            </a:pPr>
            <a:r>
              <a:rPr dirty="0" sz="1450" spc="-10">
                <a:latin typeface="Times New Roman"/>
                <a:cs typeface="Times New Roman"/>
              </a:rPr>
              <a:t>The following subjects are covered:  Statements and expressions  </a:t>
            </a:r>
            <a:r>
              <a:rPr dirty="0" sz="1450" spc="-30">
                <a:latin typeface="Times New Roman"/>
                <a:cs typeface="Times New Roman"/>
              </a:rPr>
              <a:t>Variables </a:t>
            </a:r>
            <a:r>
              <a:rPr dirty="0" sz="1450" spc="-10">
                <a:latin typeface="Times New Roman"/>
                <a:cs typeface="Times New Roman"/>
              </a:rPr>
              <a:t>and primitive data types  Constants</a:t>
            </a:r>
            <a:endParaRPr sz="1450">
              <a:latin typeface="Times New Roman"/>
              <a:cs typeface="Times New Roman"/>
            </a:endParaRPr>
          </a:p>
          <a:p>
            <a:pPr marL="469265">
              <a:lnSpc>
                <a:spcPct val="100000"/>
              </a:lnSpc>
              <a:spcBef>
                <a:spcPts val="440"/>
              </a:spcBef>
            </a:pPr>
            <a:r>
              <a:rPr dirty="0" sz="1450" spc="-10">
                <a:latin typeface="Times New Roman"/>
                <a:cs typeface="Times New Roman"/>
              </a:rPr>
              <a:t>Comments</a:t>
            </a:r>
            <a:endParaRPr sz="1450">
              <a:latin typeface="Times New Roman"/>
              <a:cs typeface="Times New Roman"/>
            </a:endParaRPr>
          </a:p>
          <a:p>
            <a:pPr marL="469265" marR="4869180">
              <a:lnSpc>
                <a:spcPct val="136600"/>
              </a:lnSpc>
            </a:pPr>
            <a:r>
              <a:rPr dirty="0" sz="1450" spc="-10">
                <a:latin typeface="Times New Roman"/>
                <a:cs typeface="Times New Roman"/>
              </a:rPr>
              <a:t>Literals  Arithmetic  Comparisons  Logical</a:t>
            </a:r>
            <a:r>
              <a:rPr dirty="0" sz="1450" spc="-55">
                <a:latin typeface="Times New Roman"/>
                <a:cs typeface="Times New Roman"/>
              </a:rPr>
              <a:t> </a:t>
            </a:r>
            <a:r>
              <a:rPr dirty="0" sz="1450" spc="-10">
                <a:latin typeface="Times New Roman"/>
                <a:cs typeface="Times New Roman"/>
              </a:rPr>
              <a:t>operators</a:t>
            </a:r>
            <a:endParaRPr sz="1450">
              <a:latin typeface="Times New Roman"/>
              <a:cs typeface="Times New Roman"/>
            </a:endParaRPr>
          </a:p>
          <a:p>
            <a:pPr marL="12700">
              <a:lnSpc>
                <a:spcPct val="100000"/>
              </a:lnSpc>
              <a:spcBef>
                <a:spcPts val="1375"/>
              </a:spcBef>
            </a:pPr>
            <a:r>
              <a:rPr dirty="0" sz="1650" spc="-5" b="1">
                <a:latin typeface="Times New Roman"/>
                <a:cs typeface="Times New Roman"/>
              </a:rPr>
              <a:t>Statements </a:t>
            </a:r>
            <a:r>
              <a:rPr dirty="0" sz="1650" b="1">
                <a:latin typeface="Times New Roman"/>
                <a:cs typeface="Times New Roman"/>
              </a:rPr>
              <a:t>and </a:t>
            </a:r>
            <a:r>
              <a:rPr dirty="0" sz="1650" spc="-5" b="1">
                <a:latin typeface="Times New Roman"/>
                <a:cs typeface="Times New Roman"/>
              </a:rPr>
              <a:t>Expressions</a:t>
            </a:r>
            <a:endParaRPr sz="1650">
              <a:latin typeface="Times New Roman"/>
              <a:cs typeface="Times New Roman"/>
            </a:endParaRPr>
          </a:p>
          <a:p>
            <a:pPr algn="just" marL="12700" marR="367665">
              <a:lnSpc>
                <a:spcPts val="1660"/>
              </a:lnSpc>
              <a:spcBef>
                <a:spcPts val="790"/>
              </a:spcBef>
            </a:pPr>
            <a:r>
              <a:rPr dirty="0" sz="1450" spc="-10">
                <a:latin typeface="Times New Roman"/>
                <a:cs typeface="Times New Roman"/>
              </a:rPr>
              <a:t>All the tasks you want to accomplish in </a:t>
            </a:r>
            <a:r>
              <a:rPr dirty="0" sz="1450" spc="-5">
                <a:latin typeface="Times New Roman"/>
                <a:cs typeface="Times New Roman"/>
              </a:rPr>
              <a:t>a </a:t>
            </a:r>
            <a:r>
              <a:rPr dirty="0" sz="1450" spc="-10">
                <a:latin typeface="Times New Roman"/>
                <a:cs typeface="Times New Roman"/>
              </a:rPr>
              <a:t>Java program can </a:t>
            </a:r>
            <a:r>
              <a:rPr dirty="0" sz="1450" spc="-5">
                <a:latin typeface="Times New Roman"/>
                <a:cs typeface="Times New Roman"/>
              </a:rPr>
              <a:t>be </a:t>
            </a:r>
            <a:r>
              <a:rPr dirty="0" sz="1450" spc="-10">
                <a:latin typeface="Times New Roman"/>
                <a:cs typeface="Times New Roman"/>
              </a:rPr>
              <a:t>broken into </a:t>
            </a:r>
            <a:r>
              <a:rPr dirty="0" sz="1450" spc="-5">
                <a:latin typeface="Times New Roman"/>
                <a:cs typeface="Times New Roman"/>
              </a:rPr>
              <a:t>a </a:t>
            </a:r>
            <a:r>
              <a:rPr dirty="0" sz="1450" spc="-10">
                <a:latin typeface="Times New Roman"/>
                <a:cs typeface="Times New Roman"/>
              </a:rPr>
              <a:t>series </a:t>
            </a:r>
            <a:r>
              <a:rPr dirty="0" sz="1450" spc="-5">
                <a:latin typeface="Times New Roman"/>
                <a:cs typeface="Times New Roman"/>
              </a:rPr>
              <a:t>of  </a:t>
            </a:r>
            <a:r>
              <a:rPr dirty="0" sz="1450" spc="-10">
                <a:latin typeface="Times New Roman"/>
                <a:cs typeface="Times New Roman"/>
              </a:rPr>
              <a:t>statements. In </a:t>
            </a:r>
            <a:r>
              <a:rPr dirty="0" sz="1450" spc="-5">
                <a:latin typeface="Times New Roman"/>
                <a:cs typeface="Times New Roman"/>
              </a:rPr>
              <a:t>a </a:t>
            </a:r>
            <a:r>
              <a:rPr dirty="0" sz="1450" spc="-10">
                <a:latin typeface="Times New Roman"/>
                <a:cs typeface="Times New Roman"/>
              </a:rPr>
              <a:t>programming language, </a:t>
            </a:r>
            <a:r>
              <a:rPr dirty="0" sz="1450" spc="-5">
                <a:latin typeface="Times New Roman"/>
                <a:cs typeface="Times New Roman"/>
              </a:rPr>
              <a:t>a </a:t>
            </a:r>
            <a:r>
              <a:rPr dirty="0" sz="1450" spc="-10" i="1">
                <a:latin typeface="Times New Roman"/>
                <a:cs typeface="Times New Roman"/>
              </a:rPr>
              <a:t>statement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simple command that causes  something to</a:t>
            </a:r>
            <a:r>
              <a:rPr dirty="0" sz="1450" spc="-5">
                <a:latin typeface="Times New Roman"/>
                <a:cs typeface="Times New Roman"/>
              </a:rPr>
              <a:t> </a:t>
            </a:r>
            <a:r>
              <a:rPr dirty="0" sz="1450" spc="-10">
                <a:latin typeface="Times New Roman"/>
                <a:cs typeface="Times New Roman"/>
              </a:rPr>
              <a:t>happen.</a:t>
            </a:r>
            <a:endParaRPr sz="1450">
              <a:latin typeface="Times New Roman"/>
              <a:cs typeface="Times New Roman"/>
            </a:endParaRPr>
          </a:p>
          <a:p>
            <a:pPr marL="12700" marR="170815">
              <a:lnSpc>
                <a:spcPts val="1660"/>
              </a:lnSpc>
              <a:spcBef>
                <a:spcPts val="710"/>
              </a:spcBef>
            </a:pPr>
            <a:r>
              <a:rPr dirty="0" sz="1450" spc="-10">
                <a:latin typeface="Times New Roman"/>
                <a:cs typeface="Times New Roman"/>
              </a:rPr>
              <a:t>Statements represent </a:t>
            </a:r>
            <a:r>
              <a:rPr dirty="0" sz="1450" spc="-5">
                <a:latin typeface="Times New Roman"/>
                <a:cs typeface="Times New Roman"/>
              </a:rPr>
              <a:t>a </a:t>
            </a:r>
            <a:r>
              <a:rPr dirty="0" sz="1450" spc="-10">
                <a:latin typeface="Times New Roman"/>
                <a:cs typeface="Times New Roman"/>
              </a:rPr>
              <a:t>single action taken in </a:t>
            </a:r>
            <a:r>
              <a:rPr dirty="0" sz="1450" spc="-5">
                <a:latin typeface="Times New Roman"/>
                <a:cs typeface="Times New Roman"/>
              </a:rPr>
              <a:t>a </a:t>
            </a:r>
            <a:r>
              <a:rPr dirty="0" sz="1450" spc="-10">
                <a:latin typeface="Times New Roman"/>
                <a:cs typeface="Times New Roman"/>
              </a:rPr>
              <a:t>Java program. Here are three simple Java  statements:</a:t>
            </a:r>
            <a:endParaRPr sz="1450">
              <a:latin typeface="Times New Roman"/>
              <a:cs typeface="Times New Roman"/>
            </a:endParaRPr>
          </a:p>
          <a:p>
            <a:pPr>
              <a:lnSpc>
                <a:spcPct val="100000"/>
              </a:lnSpc>
              <a:spcBef>
                <a:spcPts val="15"/>
              </a:spcBef>
            </a:pPr>
            <a:endParaRPr sz="2100">
              <a:latin typeface="Times New Roman"/>
              <a:cs typeface="Times New Roman"/>
            </a:endParaRPr>
          </a:p>
          <a:p>
            <a:pPr marL="259079">
              <a:lnSpc>
                <a:spcPts val="1240"/>
              </a:lnSpc>
            </a:pPr>
            <a:r>
              <a:rPr dirty="0" sz="1050" spc="10">
                <a:solidFill>
                  <a:srgbClr val="0000FF"/>
                </a:solidFill>
                <a:latin typeface="Courier New"/>
                <a:cs typeface="Courier New"/>
              </a:rPr>
              <a:t>int </a:t>
            </a:r>
            <a:r>
              <a:rPr dirty="0" sz="1050" spc="10">
                <a:latin typeface="Courier New"/>
                <a:cs typeface="Courier New"/>
              </a:rPr>
              <a:t>weight </a:t>
            </a:r>
            <a:r>
              <a:rPr dirty="0" sz="1050" spc="15">
                <a:latin typeface="Courier New"/>
                <a:cs typeface="Courier New"/>
              </a:rPr>
              <a:t>=</a:t>
            </a:r>
            <a:r>
              <a:rPr dirty="0" sz="1050" spc="20">
                <a:latin typeface="Courier New"/>
                <a:cs typeface="Courier New"/>
              </a:rPr>
              <a:t> </a:t>
            </a:r>
            <a:r>
              <a:rPr dirty="0" sz="1050" spc="10">
                <a:latin typeface="Courier New"/>
                <a:cs typeface="Courier New"/>
              </a:rPr>
              <a:t>225;</a:t>
            </a:r>
            <a:endParaRPr sz="1050">
              <a:latin typeface="Courier New"/>
              <a:cs typeface="Courier New"/>
            </a:endParaRPr>
          </a:p>
          <a:p>
            <a:pPr marL="259079" marR="2249805">
              <a:lnSpc>
                <a:spcPts val="1220"/>
              </a:lnSpc>
              <a:spcBef>
                <a:spcPts val="55"/>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“Free the bound periodicals!”</a:t>
            </a:r>
            <a:r>
              <a:rPr dirty="0" sz="1050" spc="10">
                <a:latin typeface="Courier New"/>
                <a:cs typeface="Courier New"/>
              </a:rPr>
              <a:t>);  song.</a:t>
            </a:r>
            <a:r>
              <a:rPr dirty="0" sz="1050" spc="10">
                <a:solidFill>
                  <a:srgbClr val="008000"/>
                </a:solidFill>
                <a:latin typeface="Courier New"/>
                <a:cs typeface="Courier New"/>
              </a:rPr>
              <a:t>duration </a:t>
            </a:r>
            <a:r>
              <a:rPr dirty="0" sz="1050" spc="15">
                <a:latin typeface="Courier New"/>
                <a:cs typeface="Courier New"/>
              </a:rPr>
              <a:t>= </a:t>
            </a:r>
            <a:r>
              <a:rPr dirty="0" sz="1050" spc="10">
                <a:latin typeface="Courier New"/>
                <a:cs typeface="Courier New"/>
              </a:rPr>
              <a:t>230;</a:t>
            </a:r>
            <a:endParaRPr sz="1050">
              <a:latin typeface="Courier New"/>
              <a:cs typeface="Courier New"/>
            </a:endParaRPr>
          </a:p>
          <a:p>
            <a:pPr marL="12700" marR="605790">
              <a:lnSpc>
                <a:spcPts val="1660"/>
              </a:lnSpc>
              <a:spcBef>
                <a:spcPts val="810"/>
              </a:spcBef>
            </a:pPr>
            <a:r>
              <a:rPr dirty="0" sz="1450" spc="-10">
                <a:latin typeface="Times New Roman"/>
                <a:cs typeface="Times New Roman"/>
              </a:rPr>
              <a:t>Some statements can convey </a:t>
            </a:r>
            <a:r>
              <a:rPr dirty="0" sz="1450" spc="-5">
                <a:latin typeface="Times New Roman"/>
                <a:cs typeface="Times New Roman"/>
              </a:rPr>
              <a:t>a </a:t>
            </a:r>
            <a:r>
              <a:rPr dirty="0" sz="1450" spc="-10">
                <a:latin typeface="Times New Roman"/>
                <a:cs typeface="Times New Roman"/>
              </a:rPr>
              <a:t>value, such as when two numbers are added </a:t>
            </a:r>
            <a:r>
              <a:rPr dirty="0" sz="1450" spc="-5">
                <a:latin typeface="Times New Roman"/>
                <a:cs typeface="Times New Roman"/>
              </a:rPr>
              <a:t>or </a:t>
            </a:r>
            <a:r>
              <a:rPr dirty="0" sz="1450" spc="-10">
                <a:latin typeface="Times New Roman"/>
                <a:cs typeface="Times New Roman"/>
              </a:rPr>
              <a:t>two  variables are compared to find </a:t>
            </a:r>
            <a:r>
              <a:rPr dirty="0" sz="1450" spc="-5">
                <a:latin typeface="Times New Roman"/>
                <a:cs typeface="Times New Roman"/>
              </a:rPr>
              <a:t>out </a:t>
            </a:r>
            <a:r>
              <a:rPr dirty="0" sz="1450" spc="-10">
                <a:latin typeface="Times New Roman"/>
                <a:cs typeface="Times New Roman"/>
              </a:rPr>
              <a:t>if they are</a:t>
            </a:r>
            <a:r>
              <a:rPr dirty="0" sz="1450" spc="30">
                <a:latin typeface="Times New Roman"/>
                <a:cs typeface="Times New Roman"/>
              </a:rPr>
              <a:t> </a:t>
            </a:r>
            <a:r>
              <a:rPr dirty="0" sz="1450" spc="-10">
                <a:latin typeface="Times New Roman"/>
                <a:cs typeface="Times New Roman"/>
              </a:rPr>
              <a:t>equal.</a:t>
            </a:r>
            <a:endParaRPr sz="1450">
              <a:latin typeface="Times New Roman"/>
              <a:cs typeface="Times New Roman"/>
            </a:endParaRPr>
          </a:p>
          <a:p>
            <a:pPr marL="12700" marR="5080" indent="-635">
              <a:lnSpc>
                <a:spcPts val="1660"/>
              </a:lnSpc>
              <a:spcBef>
                <a:spcPts val="715"/>
              </a:spcBef>
            </a:pPr>
            <a:r>
              <a:rPr dirty="0" sz="1450" spc="-10">
                <a:latin typeface="Times New Roman"/>
                <a:cs typeface="Times New Roman"/>
              </a:rPr>
              <a:t>A statement that produces </a:t>
            </a:r>
            <a:r>
              <a:rPr dirty="0" sz="1450" spc="-5">
                <a:latin typeface="Times New Roman"/>
                <a:cs typeface="Times New Roman"/>
              </a:rPr>
              <a:t>a </a:t>
            </a:r>
            <a:r>
              <a:rPr dirty="0" sz="1450" spc="-10">
                <a:latin typeface="Times New Roman"/>
                <a:cs typeface="Times New Roman"/>
              </a:rPr>
              <a:t>value is called an </a:t>
            </a:r>
            <a:r>
              <a:rPr dirty="0" sz="1450" spc="-15" i="1">
                <a:latin typeface="Times New Roman"/>
                <a:cs typeface="Times New Roman"/>
              </a:rPr>
              <a:t>expression</a:t>
            </a:r>
            <a:r>
              <a:rPr dirty="0" sz="1450" spc="-15">
                <a:latin typeface="Times New Roman"/>
                <a:cs typeface="Times New Roman"/>
              </a:rPr>
              <a:t>. </a:t>
            </a:r>
            <a:r>
              <a:rPr dirty="0" sz="1450" spc="-10">
                <a:latin typeface="Times New Roman"/>
                <a:cs typeface="Times New Roman"/>
              </a:rPr>
              <a:t>The value can </a:t>
            </a:r>
            <a:r>
              <a:rPr dirty="0" sz="1450" spc="-5">
                <a:latin typeface="Times New Roman"/>
                <a:cs typeface="Times New Roman"/>
              </a:rPr>
              <a:t>be </a:t>
            </a:r>
            <a:r>
              <a:rPr dirty="0" sz="1450" spc="-10">
                <a:latin typeface="Times New Roman"/>
                <a:cs typeface="Times New Roman"/>
              </a:rPr>
              <a:t>stored for later  use in the program, used immediately in another statement, </a:t>
            </a:r>
            <a:r>
              <a:rPr dirty="0" sz="1450" spc="-5">
                <a:latin typeface="Times New Roman"/>
                <a:cs typeface="Times New Roman"/>
              </a:rPr>
              <a:t>or </a:t>
            </a:r>
            <a:r>
              <a:rPr dirty="0" sz="1450" spc="-10">
                <a:latin typeface="Times New Roman"/>
                <a:cs typeface="Times New Roman"/>
              </a:rPr>
              <a:t>disregarded. The value  produced by </a:t>
            </a:r>
            <a:r>
              <a:rPr dirty="0" sz="1450" spc="-5">
                <a:latin typeface="Times New Roman"/>
                <a:cs typeface="Times New Roman"/>
              </a:rPr>
              <a:t>a </a:t>
            </a:r>
            <a:r>
              <a:rPr dirty="0" sz="1450" spc="-10">
                <a:latin typeface="Times New Roman"/>
                <a:cs typeface="Times New Roman"/>
              </a:rPr>
              <a:t>statement is called its </a:t>
            </a:r>
            <a:r>
              <a:rPr dirty="0" sz="1450" spc="-20" i="1">
                <a:latin typeface="Times New Roman"/>
                <a:cs typeface="Times New Roman"/>
              </a:rPr>
              <a:t>return</a:t>
            </a:r>
            <a:r>
              <a:rPr dirty="0" sz="1450" spc="25" i="1">
                <a:latin typeface="Times New Roman"/>
                <a:cs typeface="Times New Roman"/>
              </a:rPr>
              <a:t> </a:t>
            </a:r>
            <a:r>
              <a:rPr dirty="0" sz="1450" spc="-10" i="1">
                <a:latin typeface="Times New Roman"/>
                <a:cs typeface="Times New Roman"/>
              </a:rPr>
              <a:t>value</a:t>
            </a:r>
            <a:r>
              <a:rPr dirty="0" sz="1450" spc="-10">
                <a:latin typeface="Times New Roman"/>
                <a:cs typeface="Times New Roman"/>
              </a:rPr>
              <a:t>.</a:t>
            </a:r>
            <a:endParaRPr sz="1450">
              <a:latin typeface="Times New Roman"/>
              <a:cs typeface="Times New Roman"/>
            </a:endParaRPr>
          </a:p>
          <a:p>
            <a:pPr marL="12700" marR="337185" indent="-635">
              <a:lnSpc>
                <a:spcPts val="1660"/>
              </a:lnSpc>
              <a:spcBef>
                <a:spcPts val="710"/>
              </a:spcBef>
            </a:pPr>
            <a:r>
              <a:rPr dirty="0" sz="1450" spc="-10">
                <a:latin typeface="Times New Roman"/>
                <a:cs typeface="Times New Roman"/>
              </a:rPr>
              <a:t>Some expressions produce </a:t>
            </a:r>
            <a:r>
              <a:rPr dirty="0" sz="1450" spc="-5">
                <a:latin typeface="Times New Roman"/>
                <a:cs typeface="Times New Roman"/>
              </a:rPr>
              <a:t>a </a:t>
            </a:r>
            <a:r>
              <a:rPr dirty="0" sz="1450" spc="-10">
                <a:latin typeface="Times New Roman"/>
                <a:cs typeface="Times New Roman"/>
              </a:rPr>
              <a:t>numeric return value, as when two numbers are added </a:t>
            </a:r>
            <a:r>
              <a:rPr dirty="0" sz="1450" spc="-5">
                <a:latin typeface="Times New Roman"/>
                <a:cs typeface="Times New Roman"/>
              </a:rPr>
              <a:t>or  </a:t>
            </a:r>
            <a:r>
              <a:rPr dirty="0" sz="1450" spc="-10">
                <a:latin typeface="Times New Roman"/>
                <a:cs typeface="Times New Roman"/>
              </a:rPr>
              <a:t>multiplied. Others produce </a:t>
            </a:r>
            <a:r>
              <a:rPr dirty="0" sz="1450" spc="-5">
                <a:latin typeface="Times New Roman"/>
                <a:cs typeface="Times New Roman"/>
              </a:rPr>
              <a:t>a </a:t>
            </a:r>
            <a:r>
              <a:rPr dirty="0" sz="1450" spc="-10">
                <a:latin typeface="Times New Roman"/>
                <a:cs typeface="Times New Roman"/>
              </a:rPr>
              <a:t>Boolean value—either </a:t>
            </a:r>
            <a:r>
              <a:rPr dirty="0" sz="1450" spc="-10">
                <a:latin typeface="Courier New"/>
                <a:cs typeface="Courier New"/>
              </a:rPr>
              <a:t>true</a:t>
            </a:r>
            <a:r>
              <a:rPr dirty="0" sz="1450" spc="-459">
                <a:latin typeface="Courier New"/>
                <a:cs typeface="Courier New"/>
              </a:rPr>
              <a:t> </a:t>
            </a:r>
            <a:r>
              <a:rPr dirty="0" sz="1450" spc="-5">
                <a:latin typeface="Times New Roman"/>
                <a:cs typeface="Times New Roman"/>
              </a:rPr>
              <a:t>or </a:t>
            </a:r>
            <a:r>
              <a:rPr dirty="0" sz="1450" spc="-10">
                <a:latin typeface="Courier New"/>
                <a:cs typeface="Courier New"/>
              </a:rPr>
              <a:t>false</a:t>
            </a:r>
            <a:r>
              <a:rPr dirty="0" sz="1450" spc="-10">
                <a:latin typeface="Times New Roman"/>
                <a:cs typeface="Times New Roman"/>
              </a:rPr>
              <a:t>—or even can</a:t>
            </a:r>
            <a:endParaRPr sz="1450">
              <a:latin typeface="Times New Roman"/>
              <a:cs typeface="Times New Roman"/>
            </a:endParaRPr>
          </a:p>
        </p:txBody>
      </p:sp>
      <p:sp>
        <p:nvSpPr>
          <p:cNvPr id="12" name="object 12"/>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24</a:t>
            </a:r>
          </a:p>
        </p:txBody>
      </p:sp>
      <p:sp>
        <p:nvSpPr>
          <p:cNvPr id="11" name="object 11"/>
          <p:cNvSpPr txBox="1"/>
          <p:nvPr/>
        </p:nvSpPr>
        <p:spPr>
          <a:xfrm>
            <a:off x="5634354" y="27076"/>
            <a:ext cx="1882139" cy="177800"/>
          </a:xfrm>
          <a:prstGeom prst="rect">
            <a:avLst/>
          </a:prstGeom>
        </p:spPr>
        <p:txBody>
          <a:bodyPr wrap="square" lIns="0" tIns="12700" rIns="0" bIns="0" rtlCol="0" vert="horz">
            <a:spAutoFit/>
          </a:bodyPr>
          <a:lstStyle/>
          <a:p>
            <a:pPr marL="12700">
              <a:lnSpc>
                <a:spcPct val="100000"/>
              </a:lnSpc>
              <a:spcBef>
                <a:spcPts val="100"/>
              </a:spcBef>
            </a:pPr>
            <a:r>
              <a:rPr dirty="0" sz="1000">
                <a:latin typeface="Arial"/>
                <a:cs typeface="Arial"/>
              </a:rPr>
              <a:t>02: Assist. Lec. Dhafer T.</a:t>
            </a:r>
            <a:r>
              <a:rPr dirty="0" sz="1000" spc="-95">
                <a:latin typeface="Arial"/>
                <a:cs typeface="Arial"/>
              </a:rPr>
              <a:t> </a:t>
            </a:r>
            <a:r>
              <a:rPr dirty="0" sz="1000">
                <a:latin typeface="Arial"/>
                <a:cs typeface="Arial"/>
              </a:rPr>
              <a:t>Shihab</a:t>
            </a:r>
            <a:endParaRPr sz="1000">
              <a:latin typeface="Arial"/>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
        <p:nvSpPr>
          <p:cNvPr id="2" name="object 2"/>
          <p:cNvSpPr txBox="1"/>
          <p:nvPr/>
        </p:nvSpPr>
        <p:spPr>
          <a:xfrm>
            <a:off x="444499" y="334868"/>
            <a:ext cx="6656705" cy="9427845"/>
          </a:xfrm>
          <a:prstGeom prst="rect">
            <a:avLst/>
          </a:prstGeom>
        </p:spPr>
        <p:txBody>
          <a:bodyPr wrap="square" lIns="0" tIns="93345" rIns="0" bIns="0" rtlCol="0" vert="horz">
            <a:spAutoFit/>
          </a:bodyPr>
          <a:lstStyle/>
          <a:p>
            <a:pPr marL="12700">
              <a:lnSpc>
                <a:spcPct val="100000"/>
              </a:lnSpc>
              <a:spcBef>
                <a:spcPts val="735"/>
              </a:spcBef>
            </a:pPr>
            <a:r>
              <a:rPr dirty="0" sz="1450" spc="-60">
                <a:latin typeface="Times New Roman"/>
                <a:cs typeface="Times New Roman"/>
              </a:rPr>
              <a:t>To </a:t>
            </a:r>
            <a:r>
              <a:rPr dirty="0" sz="1450" spc="-10">
                <a:latin typeface="Times New Roman"/>
                <a:cs typeface="Times New Roman"/>
              </a:rPr>
              <a:t>represent </a:t>
            </a:r>
            <a:r>
              <a:rPr dirty="0" sz="1450" spc="-5">
                <a:latin typeface="Times New Roman"/>
                <a:cs typeface="Times New Roman"/>
              </a:rPr>
              <a:t>a </a:t>
            </a:r>
            <a:r>
              <a:rPr dirty="0" sz="1450" spc="-10">
                <a:latin typeface="Times New Roman"/>
                <a:cs typeface="Times New Roman"/>
              </a:rPr>
              <a:t>negative number as </a:t>
            </a:r>
            <a:r>
              <a:rPr dirty="0" sz="1450" spc="-5">
                <a:latin typeface="Times New Roman"/>
                <a:cs typeface="Times New Roman"/>
              </a:rPr>
              <a:t>a </a:t>
            </a:r>
            <a:r>
              <a:rPr dirty="0" sz="1450" spc="-10">
                <a:latin typeface="Times New Roman"/>
                <a:cs typeface="Times New Roman"/>
              </a:rPr>
              <a:t>literal, precede it with </a:t>
            </a:r>
            <a:r>
              <a:rPr dirty="0" sz="1450" spc="-5">
                <a:latin typeface="Times New Roman"/>
                <a:cs typeface="Times New Roman"/>
              </a:rPr>
              <a:t>a </a:t>
            </a:r>
            <a:r>
              <a:rPr dirty="0" sz="1450" spc="-10">
                <a:latin typeface="Times New Roman"/>
                <a:cs typeface="Times New Roman"/>
              </a:rPr>
              <a:t>minus sign (–), as in</a:t>
            </a:r>
            <a:r>
              <a:rPr dirty="0" sz="1450" spc="165">
                <a:latin typeface="Times New Roman"/>
                <a:cs typeface="Times New Roman"/>
              </a:rPr>
              <a:t> </a:t>
            </a:r>
            <a:r>
              <a:rPr dirty="0" sz="1450" spc="-5">
                <a:latin typeface="Times New Roman"/>
                <a:cs typeface="Times New Roman"/>
              </a:rPr>
              <a:t>–45.</a:t>
            </a:r>
            <a:endParaRPr sz="1450">
              <a:latin typeface="Times New Roman"/>
              <a:cs typeface="Times New Roman"/>
            </a:endParaRPr>
          </a:p>
          <a:p>
            <a:pPr marL="12700" marR="160655">
              <a:lnSpc>
                <a:spcPts val="1660"/>
              </a:lnSpc>
              <a:spcBef>
                <a:spcPts val="760"/>
              </a:spcBef>
            </a:pPr>
            <a:r>
              <a:rPr dirty="0" sz="1450" spc="-10">
                <a:latin typeface="Times New Roman"/>
                <a:cs typeface="Times New Roman"/>
              </a:rPr>
              <a:t>Floating-point literals use </a:t>
            </a:r>
            <a:r>
              <a:rPr dirty="0" sz="1450" spc="-5">
                <a:latin typeface="Times New Roman"/>
                <a:cs typeface="Times New Roman"/>
              </a:rPr>
              <a:t>a </a:t>
            </a:r>
            <a:r>
              <a:rPr dirty="0" sz="1450" spc="-10">
                <a:latin typeface="Times New Roman"/>
                <a:cs typeface="Times New Roman"/>
              </a:rPr>
              <a:t>period </a:t>
            </a:r>
            <a:r>
              <a:rPr dirty="0" sz="1450" spc="-20">
                <a:latin typeface="Times New Roman"/>
                <a:cs typeface="Times New Roman"/>
              </a:rPr>
              <a:t>character. </a:t>
            </a:r>
            <a:r>
              <a:rPr dirty="0" sz="1450" spc="-10">
                <a:latin typeface="Times New Roman"/>
                <a:cs typeface="Times New Roman"/>
              </a:rPr>
              <a:t>for the decimal point, as you would expect.  The following statement uses </a:t>
            </a:r>
            <a:r>
              <a:rPr dirty="0" sz="1450" spc="-5">
                <a:latin typeface="Times New Roman"/>
                <a:cs typeface="Times New Roman"/>
              </a:rPr>
              <a:t>a </a:t>
            </a:r>
            <a:r>
              <a:rPr dirty="0" sz="1450" spc="-10">
                <a:latin typeface="Times New Roman"/>
                <a:cs typeface="Times New Roman"/>
              </a:rPr>
              <a:t>literal to set up </a:t>
            </a:r>
            <a:r>
              <a:rPr dirty="0" sz="1450" spc="-5">
                <a:latin typeface="Times New Roman"/>
                <a:cs typeface="Times New Roman"/>
              </a:rPr>
              <a:t>a </a:t>
            </a:r>
            <a:r>
              <a:rPr dirty="0" sz="1450" spc="-15">
                <a:latin typeface="Courier New"/>
                <a:cs typeface="Courier New"/>
              </a:rPr>
              <a:t>double</a:t>
            </a:r>
            <a:r>
              <a:rPr dirty="0" sz="1450" spc="-465">
                <a:latin typeface="Courier New"/>
                <a:cs typeface="Courier New"/>
              </a:rPr>
              <a:t> </a:t>
            </a:r>
            <a:r>
              <a:rPr dirty="0" sz="1450" spc="-10">
                <a:latin typeface="Times New Roman"/>
                <a:cs typeface="Times New Roman"/>
              </a:rPr>
              <a:t>variable:</a:t>
            </a:r>
            <a:endParaRPr sz="1450">
              <a:latin typeface="Times New Roman"/>
              <a:cs typeface="Times New Roman"/>
            </a:endParaRPr>
          </a:p>
          <a:p>
            <a:pPr marL="259079">
              <a:lnSpc>
                <a:spcPct val="100000"/>
              </a:lnSpc>
              <a:spcBef>
                <a:spcPts val="705"/>
              </a:spcBef>
            </a:pPr>
            <a:r>
              <a:rPr dirty="0" sz="1050" spc="10">
                <a:solidFill>
                  <a:srgbClr val="0000FF"/>
                </a:solidFill>
                <a:latin typeface="Courier New"/>
                <a:cs typeface="Courier New"/>
              </a:rPr>
              <a:t>double </a:t>
            </a:r>
            <a:r>
              <a:rPr dirty="0" sz="1050" spc="10">
                <a:latin typeface="Courier New"/>
                <a:cs typeface="Courier New"/>
              </a:rPr>
              <a:t>gpa </a:t>
            </a:r>
            <a:r>
              <a:rPr dirty="0" sz="1050" spc="15">
                <a:latin typeface="Courier New"/>
                <a:cs typeface="Courier New"/>
              </a:rPr>
              <a:t>=</a:t>
            </a:r>
            <a:r>
              <a:rPr dirty="0" sz="1050" spc="20">
                <a:latin typeface="Courier New"/>
                <a:cs typeface="Courier New"/>
              </a:rPr>
              <a:t> </a:t>
            </a:r>
            <a:r>
              <a:rPr dirty="0" sz="1050" spc="10">
                <a:latin typeface="Courier New"/>
                <a:cs typeface="Courier New"/>
              </a:rPr>
              <a:t>3.55;</a:t>
            </a:r>
            <a:endParaRPr sz="1050">
              <a:latin typeface="Courier New"/>
              <a:cs typeface="Courier New"/>
            </a:endParaRPr>
          </a:p>
          <a:p>
            <a:pPr marL="12700" marR="60325">
              <a:lnSpc>
                <a:spcPct val="103499"/>
              </a:lnSpc>
              <a:spcBef>
                <a:spcPts val="655"/>
              </a:spcBef>
            </a:pPr>
            <a:r>
              <a:rPr dirty="0" sz="1450" spc="-10">
                <a:latin typeface="Times New Roman"/>
                <a:cs typeface="Times New Roman"/>
              </a:rPr>
              <a:t>All floating-point literals are considered to </a:t>
            </a:r>
            <a:r>
              <a:rPr dirty="0" sz="1450" spc="-5">
                <a:latin typeface="Times New Roman"/>
                <a:cs typeface="Times New Roman"/>
              </a:rPr>
              <a:t>be of </a:t>
            </a:r>
            <a:r>
              <a:rPr dirty="0" sz="1450" spc="-10">
                <a:latin typeface="Times New Roman"/>
                <a:cs typeface="Times New Roman"/>
              </a:rPr>
              <a:t>the </a:t>
            </a:r>
            <a:r>
              <a:rPr dirty="0" sz="1450" spc="-15">
                <a:latin typeface="Courier New"/>
                <a:cs typeface="Courier New"/>
              </a:rPr>
              <a:t>double </a:t>
            </a:r>
            <a:r>
              <a:rPr dirty="0" sz="1450" spc="-10">
                <a:latin typeface="Times New Roman"/>
                <a:cs typeface="Times New Roman"/>
              </a:rPr>
              <a:t>variable type instead </a:t>
            </a:r>
            <a:r>
              <a:rPr dirty="0" sz="1450" spc="-5">
                <a:latin typeface="Times New Roman"/>
                <a:cs typeface="Times New Roman"/>
              </a:rPr>
              <a:t>of  </a:t>
            </a:r>
            <a:r>
              <a:rPr dirty="0" sz="1450" spc="-10">
                <a:latin typeface="Courier New"/>
                <a:cs typeface="Courier New"/>
              </a:rPr>
              <a:t>float</a:t>
            </a:r>
            <a:r>
              <a:rPr dirty="0" sz="1450" spc="-10">
                <a:latin typeface="Times New Roman"/>
                <a:cs typeface="Times New Roman"/>
              </a:rPr>
              <a:t>. </a:t>
            </a:r>
            <a:r>
              <a:rPr dirty="0" sz="1450" spc="-60">
                <a:latin typeface="Times New Roman"/>
                <a:cs typeface="Times New Roman"/>
              </a:rPr>
              <a:t>To </a:t>
            </a:r>
            <a:r>
              <a:rPr dirty="0" sz="1450" spc="-10">
                <a:latin typeface="Times New Roman"/>
                <a:cs typeface="Times New Roman"/>
              </a:rPr>
              <a:t>specify </a:t>
            </a:r>
            <a:r>
              <a:rPr dirty="0" sz="1450" spc="-5">
                <a:latin typeface="Times New Roman"/>
                <a:cs typeface="Times New Roman"/>
              </a:rPr>
              <a:t>a </a:t>
            </a:r>
            <a:r>
              <a:rPr dirty="0" sz="1450" spc="-10">
                <a:latin typeface="Times New Roman"/>
                <a:cs typeface="Times New Roman"/>
              </a:rPr>
              <a:t>literal </a:t>
            </a:r>
            <a:r>
              <a:rPr dirty="0" sz="1450" spc="-5">
                <a:latin typeface="Times New Roman"/>
                <a:cs typeface="Times New Roman"/>
              </a:rPr>
              <a:t>of </a:t>
            </a:r>
            <a:r>
              <a:rPr dirty="0" sz="1450" spc="-10">
                <a:latin typeface="Courier New"/>
                <a:cs typeface="Courier New"/>
              </a:rPr>
              <a:t>float</a:t>
            </a:r>
            <a:r>
              <a:rPr dirty="0" sz="1450" spc="-10">
                <a:latin typeface="Times New Roman"/>
                <a:cs typeface="Times New Roman"/>
              </a:rPr>
              <a:t>, add the letter F to the literal </a:t>
            </a:r>
            <a:r>
              <a:rPr dirty="0" sz="1450" spc="-15">
                <a:latin typeface="Times New Roman"/>
                <a:cs typeface="Times New Roman"/>
              </a:rPr>
              <a:t>(upper- </a:t>
            </a:r>
            <a:r>
              <a:rPr dirty="0" sz="1450" spc="-5">
                <a:latin typeface="Times New Roman"/>
                <a:cs typeface="Times New Roman"/>
              </a:rPr>
              <a:t>or </a:t>
            </a:r>
            <a:r>
              <a:rPr dirty="0" sz="1450" spc="-10">
                <a:latin typeface="Times New Roman"/>
                <a:cs typeface="Times New Roman"/>
              </a:rPr>
              <a:t>lowercase),  as in the following</a:t>
            </a:r>
            <a:r>
              <a:rPr dirty="0" sz="1450" spc="5">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marL="259079">
              <a:lnSpc>
                <a:spcPct val="100000"/>
              </a:lnSpc>
              <a:spcBef>
                <a:spcPts val="605"/>
              </a:spcBef>
            </a:pPr>
            <a:r>
              <a:rPr dirty="0" sz="1050" spc="10">
                <a:solidFill>
                  <a:srgbClr val="0000FF"/>
                </a:solidFill>
                <a:latin typeface="Courier New"/>
                <a:cs typeface="Courier New"/>
              </a:rPr>
              <a:t>float </a:t>
            </a:r>
            <a:r>
              <a:rPr dirty="0" sz="1050" spc="10">
                <a:latin typeface="Courier New"/>
                <a:cs typeface="Courier New"/>
              </a:rPr>
              <a:t>piValue </a:t>
            </a:r>
            <a:r>
              <a:rPr dirty="0" sz="1050" spc="15">
                <a:latin typeface="Courier New"/>
                <a:cs typeface="Courier New"/>
              </a:rPr>
              <a:t>=</a:t>
            </a:r>
            <a:r>
              <a:rPr dirty="0" sz="1050" spc="20">
                <a:latin typeface="Courier New"/>
                <a:cs typeface="Courier New"/>
              </a:rPr>
              <a:t> </a:t>
            </a:r>
            <a:r>
              <a:rPr dirty="0" sz="1050" spc="10">
                <a:latin typeface="Courier New"/>
                <a:cs typeface="Courier New"/>
              </a:rPr>
              <a:t>3.1415927F;</a:t>
            </a:r>
            <a:endParaRPr sz="1050">
              <a:latin typeface="Courier New"/>
              <a:cs typeface="Courier New"/>
            </a:endParaRPr>
          </a:p>
          <a:p>
            <a:pPr marL="12700" marR="147955">
              <a:lnSpc>
                <a:spcPts val="1660"/>
              </a:lnSpc>
              <a:spcBef>
                <a:spcPts val="835"/>
              </a:spcBef>
            </a:pPr>
            <a:r>
              <a:rPr dirty="0" sz="1450" spc="-60">
                <a:latin typeface="Times New Roman"/>
                <a:cs typeface="Times New Roman"/>
              </a:rPr>
              <a:t>You </a:t>
            </a:r>
            <a:r>
              <a:rPr dirty="0" sz="1450" spc="-10">
                <a:latin typeface="Times New Roman"/>
                <a:cs typeface="Times New Roman"/>
              </a:rPr>
              <a:t>can use exponents in floating-point literals by using the letter </a:t>
            </a:r>
            <a:r>
              <a:rPr dirty="0" sz="1450" spc="-5">
                <a:latin typeface="Times New Roman"/>
                <a:cs typeface="Times New Roman"/>
              </a:rPr>
              <a:t>e or </a:t>
            </a:r>
            <a:r>
              <a:rPr dirty="0" sz="1450" spc="-10">
                <a:latin typeface="Times New Roman"/>
                <a:cs typeface="Times New Roman"/>
              </a:rPr>
              <a:t>E followed by the  exponent, which can </a:t>
            </a:r>
            <a:r>
              <a:rPr dirty="0" sz="1450" spc="-5">
                <a:latin typeface="Times New Roman"/>
                <a:cs typeface="Times New Roman"/>
              </a:rPr>
              <a:t>be a </a:t>
            </a:r>
            <a:r>
              <a:rPr dirty="0" sz="1450" spc="-10">
                <a:latin typeface="Times New Roman"/>
                <a:cs typeface="Times New Roman"/>
              </a:rPr>
              <a:t>negative </a:t>
            </a:r>
            <a:r>
              <a:rPr dirty="0" sz="1450" spc="-20">
                <a:latin typeface="Times New Roman"/>
                <a:cs typeface="Times New Roman"/>
              </a:rPr>
              <a:t>number. </a:t>
            </a:r>
            <a:r>
              <a:rPr dirty="0" sz="1450" spc="-10">
                <a:latin typeface="Times New Roman"/>
                <a:cs typeface="Times New Roman"/>
              </a:rPr>
              <a:t>The following statements use exponential  notation:</a:t>
            </a:r>
            <a:endParaRPr sz="1450">
              <a:latin typeface="Times New Roman"/>
              <a:cs typeface="Times New Roman"/>
            </a:endParaRPr>
          </a:p>
          <a:p>
            <a:pPr marL="259079">
              <a:lnSpc>
                <a:spcPct val="100000"/>
              </a:lnSpc>
              <a:spcBef>
                <a:spcPts val="560"/>
              </a:spcBef>
            </a:pPr>
            <a:r>
              <a:rPr dirty="0" sz="1050" spc="10">
                <a:solidFill>
                  <a:srgbClr val="0000FF"/>
                </a:solidFill>
                <a:latin typeface="Courier New"/>
                <a:cs typeface="Courier New"/>
              </a:rPr>
              <a:t>double </a:t>
            </a:r>
            <a:r>
              <a:rPr dirty="0" sz="1050" spc="15">
                <a:latin typeface="Courier New"/>
                <a:cs typeface="Courier New"/>
              </a:rPr>
              <a:t>x = </a:t>
            </a:r>
            <a:r>
              <a:rPr dirty="0" sz="1050" spc="10">
                <a:latin typeface="Courier New"/>
                <a:cs typeface="Courier New"/>
              </a:rPr>
              <a:t>12e22;</a:t>
            </a:r>
            <a:endParaRPr sz="1050">
              <a:latin typeface="Courier New"/>
              <a:cs typeface="Courier New"/>
            </a:endParaRPr>
          </a:p>
          <a:p>
            <a:pPr>
              <a:lnSpc>
                <a:spcPct val="100000"/>
              </a:lnSpc>
              <a:spcBef>
                <a:spcPts val="35"/>
              </a:spcBef>
            </a:pPr>
            <a:endParaRPr sz="1000">
              <a:latin typeface="Times New Roman"/>
              <a:cs typeface="Times New Roman"/>
            </a:endParaRPr>
          </a:p>
          <a:p>
            <a:pPr marL="259079">
              <a:lnSpc>
                <a:spcPct val="100000"/>
              </a:lnSpc>
            </a:pPr>
            <a:r>
              <a:rPr dirty="0" sz="1050" spc="10">
                <a:solidFill>
                  <a:srgbClr val="0000FF"/>
                </a:solidFill>
                <a:latin typeface="Courier New"/>
                <a:cs typeface="Courier New"/>
              </a:rPr>
              <a:t>double </a:t>
            </a:r>
            <a:r>
              <a:rPr dirty="0" sz="1050" spc="15">
                <a:latin typeface="Courier New"/>
                <a:cs typeface="Courier New"/>
              </a:rPr>
              <a:t>y = </a:t>
            </a:r>
            <a:r>
              <a:rPr dirty="0" sz="1050" spc="10">
                <a:latin typeface="Courier New"/>
                <a:cs typeface="Courier New"/>
              </a:rPr>
              <a:t>19E-95;</a:t>
            </a:r>
            <a:endParaRPr sz="1050">
              <a:latin typeface="Courier New"/>
              <a:cs typeface="Courier New"/>
            </a:endParaRPr>
          </a:p>
          <a:p>
            <a:pPr marL="12700" marR="160020">
              <a:lnSpc>
                <a:spcPts val="1660"/>
              </a:lnSpc>
              <a:spcBef>
                <a:spcPts val="840"/>
              </a:spcBef>
            </a:pPr>
            <a:r>
              <a:rPr dirty="0" sz="1450" spc="-10">
                <a:latin typeface="Times New Roman"/>
                <a:cs typeface="Times New Roman"/>
              </a:rPr>
              <a:t>A </a:t>
            </a:r>
            <a:r>
              <a:rPr dirty="0" sz="1450" spc="-15">
                <a:latin typeface="Times New Roman"/>
                <a:cs typeface="Times New Roman"/>
              </a:rPr>
              <a:t>large </a:t>
            </a:r>
            <a:r>
              <a:rPr dirty="0" sz="1450" spc="-10">
                <a:latin typeface="Times New Roman"/>
                <a:cs typeface="Times New Roman"/>
              </a:rPr>
              <a:t>integer literal can include an underscore character _ to make it more readable to  humans. The underscore serves the same purpose as </a:t>
            </a:r>
            <a:r>
              <a:rPr dirty="0" sz="1450" spc="-5">
                <a:latin typeface="Times New Roman"/>
                <a:cs typeface="Times New Roman"/>
              </a:rPr>
              <a:t>a </a:t>
            </a:r>
            <a:r>
              <a:rPr dirty="0" sz="1450" spc="-10">
                <a:latin typeface="Times New Roman"/>
                <a:cs typeface="Times New Roman"/>
              </a:rPr>
              <a:t>comma in </a:t>
            </a:r>
            <a:r>
              <a:rPr dirty="0" sz="1450" spc="-5">
                <a:latin typeface="Times New Roman"/>
                <a:cs typeface="Times New Roman"/>
              </a:rPr>
              <a:t>a </a:t>
            </a:r>
            <a:r>
              <a:rPr dirty="0" sz="1450" spc="-15">
                <a:latin typeface="Times New Roman"/>
                <a:cs typeface="Times New Roman"/>
              </a:rPr>
              <a:t>large number, </a:t>
            </a:r>
            <a:r>
              <a:rPr dirty="0" sz="1450" spc="-10">
                <a:latin typeface="Times New Roman"/>
                <a:cs typeface="Times New Roman"/>
              </a:rPr>
              <a:t>making  its value more apparent. Consider these two examples, </a:t>
            </a:r>
            <a:r>
              <a:rPr dirty="0" sz="1450" spc="-5">
                <a:latin typeface="Times New Roman"/>
                <a:cs typeface="Times New Roman"/>
              </a:rPr>
              <a:t>one of </a:t>
            </a:r>
            <a:r>
              <a:rPr dirty="0" sz="1450" spc="-10">
                <a:latin typeface="Times New Roman"/>
                <a:cs typeface="Times New Roman"/>
              </a:rPr>
              <a:t>which uses</a:t>
            </a:r>
            <a:r>
              <a:rPr dirty="0" sz="1450" spc="95">
                <a:latin typeface="Times New Roman"/>
                <a:cs typeface="Times New Roman"/>
              </a:rPr>
              <a:t> </a:t>
            </a:r>
            <a:r>
              <a:rPr dirty="0" sz="1450" spc="-10">
                <a:latin typeface="Times New Roman"/>
                <a:cs typeface="Times New Roman"/>
              </a:rPr>
              <a:t>underscores:</a:t>
            </a:r>
            <a:endParaRPr sz="1450">
              <a:latin typeface="Times New Roman"/>
              <a:cs typeface="Times New Roman"/>
            </a:endParaRPr>
          </a:p>
          <a:p>
            <a:pPr marL="259079">
              <a:lnSpc>
                <a:spcPct val="100000"/>
              </a:lnSpc>
              <a:spcBef>
                <a:spcPts val="555"/>
              </a:spcBef>
            </a:pPr>
            <a:r>
              <a:rPr dirty="0" sz="1050" spc="10">
                <a:solidFill>
                  <a:srgbClr val="0000FF"/>
                </a:solidFill>
                <a:latin typeface="Courier New"/>
                <a:cs typeface="Courier New"/>
              </a:rPr>
              <a:t>int </a:t>
            </a:r>
            <a:r>
              <a:rPr dirty="0" sz="1050" spc="10">
                <a:latin typeface="Courier New"/>
                <a:cs typeface="Courier New"/>
              </a:rPr>
              <a:t>jackpot </a:t>
            </a:r>
            <a:r>
              <a:rPr dirty="0" sz="1050" spc="15">
                <a:latin typeface="Courier New"/>
                <a:cs typeface="Courier New"/>
              </a:rPr>
              <a:t>=</a:t>
            </a:r>
            <a:r>
              <a:rPr dirty="0" sz="1050" spc="20">
                <a:latin typeface="Courier New"/>
                <a:cs typeface="Courier New"/>
              </a:rPr>
              <a:t> </a:t>
            </a:r>
            <a:r>
              <a:rPr dirty="0" sz="1050" spc="10">
                <a:latin typeface="Courier New"/>
                <a:cs typeface="Courier New"/>
              </a:rPr>
              <a:t>3500000;</a:t>
            </a:r>
            <a:endParaRPr sz="1050">
              <a:latin typeface="Courier New"/>
              <a:cs typeface="Courier New"/>
            </a:endParaRPr>
          </a:p>
          <a:p>
            <a:pPr>
              <a:lnSpc>
                <a:spcPct val="100000"/>
              </a:lnSpc>
              <a:spcBef>
                <a:spcPts val="40"/>
              </a:spcBef>
            </a:pPr>
            <a:endParaRPr sz="1000">
              <a:latin typeface="Times New Roman"/>
              <a:cs typeface="Times New Roman"/>
            </a:endParaRPr>
          </a:p>
          <a:p>
            <a:pPr marL="259079">
              <a:lnSpc>
                <a:spcPct val="100000"/>
              </a:lnSpc>
            </a:pPr>
            <a:r>
              <a:rPr dirty="0" sz="1050" spc="10">
                <a:solidFill>
                  <a:srgbClr val="0000FF"/>
                </a:solidFill>
                <a:latin typeface="Courier New"/>
                <a:cs typeface="Courier New"/>
              </a:rPr>
              <a:t>int </a:t>
            </a:r>
            <a:r>
              <a:rPr dirty="0" sz="1050" spc="10">
                <a:latin typeface="Courier New"/>
                <a:cs typeface="Courier New"/>
              </a:rPr>
              <a:t>jackpot </a:t>
            </a:r>
            <a:r>
              <a:rPr dirty="0" sz="1050" spc="15">
                <a:latin typeface="Courier New"/>
                <a:cs typeface="Courier New"/>
              </a:rPr>
              <a:t>=</a:t>
            </a:r>
            <a:r>
              <a:rPr dirty="0" sz="1050" spc="20">
                <a:latin typeface="Courier New"/>
                <a:cs typeface="Courier New"/>
              </a:rPr>
              <a:t> </a:t>
            </a:r>
            <a:r>
              <a:rPr dirty="0" sz="1050" spc="10">
                <a:latin typeface="Courier New"/>
                <a:cs typeface="Courier New"/>
              </a:rPr>
              <a:t>3_500_000;</a:t>
            </a:r>
            <a:endParaRPr sz="1050">
              <a:latin typeface="Courier New"/>
              <a:cs typeface="Courier New"/>
            </a:endParaRPr>
          </a:p>
          <a:p>
            <a:pPr marL="12700" marR="179705" indent="-635">
              <a:lnSpc>
                <a:spcPts val="1660"/>
              </a:lnSpc>
              <a:spcBef>
                <a:spcPts val="835"/>
              </a:spcBef>
            </a:pPr>
            <a:r>
              <a:rPr dirty="0" sz="1450" spc="-10">
                <a:latin typeface="Times New Roman"/>
                <a:cs typeface="Times New Roman"/>
              </a:rPr>
              <a:t>Both examples equal </a:t>
            </a:r>
            <a:r>
              <a:rPr dirty="0" sz="1450" spc="-5">
                <a:latin typeface="Times New Roman"/>
                <a:cs typeface="Times New Roman"/>
              </a:rPr>
              <a:t>3,500,000, </a:t>
            </a:r>
            <a:r>
              <a:rPr dirty="0" sz="1450" spc="-10">
                <a:latin typeface="Times New Roman"/>
                <a:cs typeface="Times New Roman"/>
              </a:rPr>
              <a:t>which is easier to see in the second statement. The Java  compiler ignores the</a:t>
            </a:r>
            <a:r>
              <a:rPr dirty="0" sz="1450">
                <a:latin typeface="Times New Roman"/>
                <a:cs typeface="Times New Roman"/>
              </a:rPr>
              <a:t> </a:t>
            </a:r>
            <a:r>
              <a:rPr dirty="0" sz="1450" spc="-10">
                <a:latin typeface="Times New Roman"/>
                <a:cs typeface="Times New Roman"/>
              </a:rPr>
              <a:t>underscores.</a:t>
            </a:r>
            <a:endParaRPr sz="1450">
              <a:latin typeface="Times New Roman"/>
              <a:cs typeface="Times New Roman"/>
            </a:endParaRPr>
          </a:p>
          <a:p>
            <a:pPr marL="12700">
              <a:lnSpc>
                <a:spcPct val="100000"/>
              </a:lnSpc>
              <a:spcBef>
                <a:spcPts val="595"/>
              </a:spcBef>
            </a:pPr>
            <a:r>
              <a:rPr dirty="0" sz="1450" spc="-10">
                <a:latin typeface="Times New Roman"/>
                <a:cs typeface="Times New Roman"/>
              </a:rPr>
              <a:t>Java also supports numeric literals that use </a:t>
            </a:r>
            <a:r>
              <a:rPr dirty="0" sz="1450" spc="-20">
                <a:latin typeface="Times New Roman"/>
                <a:cs typeface="Times New Roman"/>
              </a:rPr>
              <a:t>binary, </a:t>
            </a:r>
            <a:r>
              <a:rPr dirty="0" sz="1450" spc="-10">
                <a:latin typeface="Times New Roman"/>
                <a:cs typeface="Times New Roman"/>
              </a:rPr>
              <a:t>octal, and hexadecimal</a:t>
            </a:r>
            <a:r>
              <a:rPr dirty="0" sz="1450" spc="100">
                <a:latin typeface="Times New Roman"/>
                <a:cs typeface="Times New Roman"/>
              </a:rPr>
              <a:t> </a:t>
            </a:r>
            <a:r>
              <a:rPr dirty="0" sz="1450" spc="-10">
                <a:latin typeface="Times New Roman"/>
                <a:cs typeface="Times New Roman"/>
              </a:rPr>
              <a:t>numbering.</a:t>
            </a:r>
            <a:endParaRPr sz="1450">
              <a:latin typeface="Times New Roman"/>
              <a:cs typeface="Times New Roman"/>
            </a:endParaRPr>
          </a:p>
          <a:p>
            <a:pPr marL="12700" marR="31115" indent="-635">
              <a:lnSpc>
                <a:spcPts val="1660"/>
              </a:lnSpc>
              <a:spcBef>
                <a:spcPts val="755"/>
              </a:spcBef>
            </a:pPr>
            <a:r>
              <a:rPr dirty="0" sz="1450" spc="-10">
                <a:latin typeface="Times New Roman"/>
                <a:cs typeface="Times New Roman"/>
              </a:rPr>
              <a:t>Binary numbers are </a:t>
            </a:r>
            <a:r>
              <a:rPr dirty="0" sz="1450" spc="-5">
                <a:latin typeface="Times New Roman"/>
                <a:cs typeface="Times New Roman"/>
              </a:rPr>
              <a:t>a </a:t>
            </a:r>
            <a:r>
              <a:rPr dirty="0" sz="1450" spc="-10">
                <a:latin typeface="Times New Roman"/>
                <a:cs typeface="Times New Roman"/>
              </a:rPr>
              <a:t>base-2 numbering system in which only the values 0 and 1 are used.  </a:t>
            </a:r>
            <a:r>
              <a:rPr dirty="0" sz="1450" spc="-35">
                <a:latin typeface="Times New Roman"/>
                <a:cs typeface="Times New Roman"/>
              </a:rPr>
              <a:t>Values </a:t>
            </a:r>
            <a:r>
              <a:rPr dirty="0" sz="1450" spc="-10">
                <a:latin typeface="Times New Roman"/>
                <a:cs typeface="Times New Roman"/>
              </a:rPr>
              <a:t>made up </a:t>
            </a:r>
            <a:r>
              <a:rPr dirty="0" sz="1450" spc="-5">
                <a:latin typeface="Times New Roman"/>
                <a:cs typeface="Times New Roman"/>
              </a:rPr>
              <a:t>of 1s </a:t>
            </a:r>
            <a:r>
              <a:rPr dirty="0" sz="1450" spc="-10">
                <a:latin typeface="Times New Roman"/>
                <a:cs typeface="Times New Roman"/>
              </a:rPr>
              <a:t>and </a:t>
            </a:r>
            <a:r>
              <a:rPr dirty="0" sz="1450" spc="-5">
                <a:latin typeface="Times New Roman"/>
                <a:cs typeface="Times New Roman"/>
              </a:rPr>
              <a:t>0s </a:t>
            </a:r>
            <a:r>
              <a:rPr dirty="0" sz="1450" spc="-10">
                <a:latin typeface="Times New Roman"/>
                <a:cs typeface="Times New Roman"/>
              </a:rPr>
              <a:t>are the simplest form for </a:t>
            </a:r>
            <a:r>
              <a:rPr dirty="0" sz="1450" spc="-5">
                <a:latin typeface="Times New Roman"/>
                <a:cs typeface="Times New Roman"/>
              </a:rPr>
              <a:t>a </a:t>
            </a:r>
            <a:r>
              <a:rPr dirty="0" sz="1450" spc="-10">
                <a:latin typeface="Times New Roman"/>
                <a:cs typeface="Times New Roman"/>
              </a:rPr>
              <a:t>computer and are </a:t>
            </a:r>
            <a:r>
              <a:rPr dirty="0" sz="1450" spc="-5">
                <a:latin typeface="Times New Roman"/>
                <a:cs typeface="Times New Roman"/>
              </a:rPr>
              <a:t>a </a:t>
            </a:r>
            <a:r>
              <a:rPr dirty="0" sz="1450" spc="-10">
                <a:latin typeface="Times New Roman"/>
                <a:cs typeface="Times New Roman"/>
              </a:rPr>
              <a:t>fundamental  part </a:t>
            </a:r>
            <a:r>
              <a:rPr dirty="0" sz="1450" spc="-5">
                <a:latin typeface="Times New Roman"/>
                <a:cs typeface="Times New Roman"/>
              </a:rPr>
              <a:t>of </a:t>
            </a:r>
            <a:r>
              <a:rPr dirty="0" sz="1450" spc="-10">
                <a:latin typeface="Times New Roman"/>
                <a:cs typeface="Times New Roman"/>
              </a:rPr>
              <a:t>computing. Counting up from </a:t>
            </a:r>
            <a:r>
              <a:rPr dirty="0" sz="1450" spc="-5">
                <a:latin typeface="Times New Roman"/>
                <a:cs typeface="Times New Roman"/>
              </a:rPr>
              <a:t>0, </a:t>
            </a:r>
            <a:r>
              <a:rPr dirty="0" sz="1450" spc="-10">
                <a:latin typeface="Times New Roman"/>
                <a:cs typeface="Times New Roman"/>
              </a:rPr>
              <a:t>binary values are </a:t>
            </a:r>
            <a:r>
              <a:rPr dirty="0" sz="1450" spc="-5">
                <a:latin typeface="Times New Roman"/>
                <a:cs typeface="Times New Roman"/>
              </a:rPr>
              <a:t>0, 1, 10, </a:t>
            </a:r>
            <a:r>
              <a:rPr dirty="0" sz="1450" spc="-25">
                <a:latin typeface="Times New Roman"/>
                <a:cs typeface="Times New Roman"/>
              </a:rPr>
              <a:t>11, </a:t>
            </a:r>
            <a:r>
              <a:rPr dirty="0" sz="1450" spc="-5">
                <a:latin typeface="Times New Roman"/>
                <a:cs typeface="Times New Roman"/>
              </a:rPr>
              <a:t>100, </a:t>
            </a:r>
            <a:r>
              <a:rPr dirty="0" sz="1450" spc="-35">
                <a:latin typeface="Times New Roman"/>
                <a:cs typeface="Times New Roman"/>
              </a:rPr>
              <a:t>111, </a:t>
            </a:r>
            <a:r>
              <a:rPr dirty="0" sz="1450" spc="-10">
                <a:latin typeface="Times New Roman"/>
                <a:cs typeface="Times New Roman"/>
              </a:rPr>
              <a:t>and so </a:t>
            </a:r>
            <a:r>
              <a:rPr dirty="0" sz="1450" spc="-5">
                <a:latin typeface="Times New Roman"/>
                <a:cs typeface="Times New Roman"/>
              </a:rPr>
              <a:t>on.  </a:t>
            </a:r>
            <a:r>
              <a:rPr dirty="0" sz="1450" spc="-10">
                <a:latin typeface="Times New Roman"/>
                <a:cs typeface="Times New Roman"/>
              </a:rPr>
              <a:t>Each digit in the number is called </a:t>
            </a:r>
            <a:r>
              <a:rPr dirty="0" sz="1450" spc="-5">
                <a:latin typeface="Times New Roman"/>
                <a:cs typeface="Times New Roman"/>
              </a:rPr>
              <a:t>a </a:t>
            </a:r>
            <a:r>
              <a:rPr dirty="0" sz="1450" spc="-10">
                <a:latin typeface="Times New Roman"/>
                <a:cs typeface="Times New Roman"/>
              </a:rPr>
              <a:t>bit. The combination </a:t>
            </a:r>
            <a:r>
              <a:rPr dirty="0" sz="1450" spc="-5">
                <a:latin typeface="Times New Roman"/>
                <a:cs typeface="Times New Roman"/>
              </a:rPr>
              <a:t>of </a:t>
            </a:r>
            <a:r>
              <a:rPr dirty="0" sz="1450" spc="-10">
                <a:latin typeface="Times New Roman"/>
                <a:cs typeface="Times New Roman"/>
              </a:rPr>
              <a:t>eight numbers is </a:t>
            </a:r>
            <a:r>
              <a:rPr dirty="0" sz="1450" spc="-5">
                <a:latin typeface="Times New Roman"/>
                <a:cs typeface="Times New Roman"/>
              </a:rPr>
              <a:t>a </a:t>
            </a:r>
            <a:r>
              <a:rPr dirty="0" sz="1450" spc="-10">
                <a:latin typeface="Times New Roman"/>
                <a:cs typeface="Times New Roman"/>
              </a:rPr>
              <a:t>byte. A  binary literal is specified by preceding it with </a:t>
            </a:r>
            <a:r>
              <a:rPr dirty="0" sz="1450" spc="-5">
                <a:latin typeface="Times New Roman"/>
                <a:cs typeface="Times New Roman"/>
              </a:rPr>
              <a:t>0b, </a:t>
            </a:r>
            <a:r>
              <a:rPr dirty="0" sz="1450" spc="-10">
                <a:latin typeface="Times New Roman"/>
                <a:cs typeface="Times New Roman"/>
              </a:rPr>
              <a:t>as in 0b101 for 101 (5 in decimal) and  </a:t>
            </a:r>
            <a:r>
              <a:rPr dirty="0" sz="1450" spc="-40">
                <a:latin typeface="Times New Roman"/>
                <a:cs typeface="Times New Roman"/>
              </a:rPr>
              <a:t>0b01111111</a:t>
            </a:r>
            <a:r>
              <a:rPr dirty="0" sz="1450" spc="-10">
                <a:latin typeface="Times New Roman"/>
                <a:cs typeface="Times New Roman"/>
              </a:rPr>
              <a:t> (127).</a:t>
            </a:r>
            <a:endParaRPr sz="1450">
              <a:latin typeface="Times New Roman"/>
              <a:cs typeface="Times New Roman"/>
            </a:endParaRPr>
          </a:p>
          <a:p>
            <a:pPr marL="12700" marR="139700" indent="-635">
              <a:lnSpc>
                <a:spcPts val="1660"/>
              </a:lnSpc>
              <a:spcBef>
                <a:spcPts val="700"/>
              </a:spcBef>
            </a:pPr>
            <a:r>
              <a:rPr dirty="0" sz="1450" spc="-10">
                <a:latin typeface="Times New Roman"/>
                <a:cs typeface="Times New Roman"/>
              </a:rPr>
              <a:t>Octal numbers are </a:t>
            </a:r>
            <a:r>
              <a:rPr dirty="0" sz="1450" spc="-5">
                <a:latin typeface="Times New Roman"/>
                <a:cs typeface="Times New Roman"/>
              </a:rPr>
              <a:t>a </a:t>
            </a:r>
            <a:r>
              <a:rPr dirty="0" sz="1450" spc="-10">
                <a:latin typeface="Times New Roman"/>
                <a:cs typeface="Times New Roman"/>
              </a:rPr>
              <a:t>base-8 numbering system, which means that they can represent only  the values 0 through 7 as </a:t>
            </a:r>
            <a:r>
              <a:rPr dirty="0" sz="1450" spc="-5">
                <a:latin typeface="Times New Roman"/>
                <a:cs typeface="Times New Roman"/>
              </a:rPr>
              <a:t>a </a:t>
            </a:r>
            <a:r>
              <a:rPr dirty="0" sz="1450" spc="-10">
                <a:latin typeface="Times New Roman"/>
                <a:cs typeface="Times New Roman"/>
              </a:rPr>
              <a:t>single digit. The eighth number in octal is </a:t>
            </a:r>
            <a:r>
              <a:rPr dirty="0" sz="1450" spc="-5">
                <a:latin typeface="Times New Roman"/>
                <a:cs typeface="Times New Roman"/>
              </a:rPr>
              <a:t>10. </a:t>
            </a:r>
            <a:r>
              <a:rPr dirty="0" sz="1450" spc="-10">
                <a:latin typeface="Times New Roman"/>
                <a:cs typeface="Times New Roman"/>
              </a:rPr>
              <a:t>Octal literals  begin with </a:t>
            </a:r>
            <a:r>
              <a:rPr dirty="0" sz="1450" spc="-5">
                <a:latin typeface="Times New Roman"/>
                <a:cs typeface="Times New Roman"/>
              </a:rPr>
              <a:t>a 0, </a:t>
            </a:r>
            <a:r>
              <a:rPr dirty="0" sz="1450" spc="-10">
                <a:latin typeface="Times New Roman"/>
                <a:cs typeface="Times New Roman"/>
              </a:rPr>
              <a:t>so 010 is the decimal value </a:t>
            </a:r>
            <a:r>
              <a:rPr dirty="0" sz="1450" spc="-5">
                <a:latin typeface="Times New Roman"/>
                <a:cs typeface="Times New Roman"/>
              </a:rPr>
              <a:t>8, </a:t>
            </a:r>
            <a:r>
              <a:rPr dirty="0" sz="1450" spc="-10">
                <a:latin typeface="Times New Roman"/>
                <a:cs typeface="Times New Roman"/>
              </a:rPr>
              <a:t>012 is </a:t>
            </a:r>
            <a:r>
              <a:rPr dirty="0" sz="1450" spc="-5">
                <a:latin typeface="Times New Roman"/>
                <a:cs typeface="Times New Roman"/>
              </a:rPr>
              <a:t>9, </a:t>
            </a:r>
            <a:r>
              <a:rPr dirty="0" sz="1450" spc="-10">
                <a:latin typeface="Times New Roman"/>
                <a:cs typeface="Times New Roman"/>
              </a:rPr>
              <a:t>and 020 is</a:t>
            </a:r>
            <a:r>
              <a:rPr dirty="0" sz="1450" spc="70">
                <a:latin typeface="Times New Roman"/>
                <a:cs typeface="Times New Roman"/>
              </a:rPr>
              <a:t> </a:t>
            </a:r>
            <a:r>
              <a:rPr dirty="0" sz="1450" spc="-5">
                <a:latin typeface="Times New Roman"/>
                <a:cs typeface="Times New Roman"/>
              </a:rPr>
              <a:t>16.</a:t>
            </a:r>
            <a:endParaRPr sz="1450">
              <a:latin typeface="Times New Roman"/>
              <a:cs typeface="Times New Roman"/>
            </a:endParaRPr>
          </a:p>
          <a:p>
            <a:pPr marL="12700" marR="108585" indent="-635">
              <a:lnSpc>
                <a:spcPts val="1660"/>
              </a:lnSpc>
              <a:spcBef>
                <a:spcPts val="710"/>
              </a:spcBef>
            </a:pPr>
            <a:r>
              <a:rPr dirty="0" sz="1450" spc="-10">
                <a:latin typeface="Times New Roman"/>
                <a:cs typeface="Times New Roman"/>
              </a:rPr>
              <a:t>Hexadecimal is </a:t>
            </a:r>
            <a:r>
              <a:rPr dirty="0" sz="1450" spc="-5">
                <a:latin typeface="Times New Roman"/>
                <a:cs typeface="Times New Roman"/>
              </a:rPr>
              <a:t>a </a:t>
            </a:r>
            <a:r>
              <a:rPr dirty="0" sz="1450" spc="-10">
                <a:latin typeface="Times New Roman"/>
                <a:cs typeface="Times New Roman"/>
              </a:rPr>
              <a:t>base-16 numbering system that can represent 16 numbers as </a:t>
            </a:r>
            <a:r>
              <a:rPr dirty="0" sz="1450" spc="-5">
                <a:latin typeface="Times New Roman"/>
                <a:cs typeface="Times New Roman"/>
              </a:rPr>
              <a:t>a </a:t>
            </a:r>
            <a:r>
              <a:rPr dirty="0" sz="1450" spc="-10">
                <a:latin typeface="Times New Roman"/>
                <a:cs typeface="Times New Roman"/>
              </a:rPr>
              <a:t>single  digit. The letters A through F represent the last six digits, so the first 16 numbers are </a:t>
            </a:r>
            <a:r>
              <a:rPr dirty="0" sz="1450" spc="-5">
                <a:latin typeface="Times New Roman"/>
                <a:cs typeface="Times New Roman"/>
              </a:rPr>
              <a:t>0, 1,  2, 3, 4, 5, 6, 7, 8, 9, </a:t>
            </a:r>
            <a:r>
              <a:rPr dirty="0" sz="1450" spc="-10">
                <a:latin typeface="Times New Roman"/>
                <a:cs typeface="Times New Roman"/>
              </a:rPr>
              <a:t>A, B, C, D, E, and </a:t>
            </a:r>
            <a:r>
              <a:rPr dirty="0" sz="1450" spc="-65">
                <a:latin typeface="Times New Roman"/>
                <a:cs typeface="Times New Roman"/>
              </a:rPr>
              <a:t>F. </a:t>
            </a:r>
            <a:r>
              <a:rPr dirty="0" sz="1450" spc="-10">
                <a:latin typeface="Times New Roman"/>
                <a:cs typeface="Times New Roman"/>
              </a:rPr>
              <a:t>Hexademical literals begin with </a:t>
            </a:r>
            <a:r>
              <a:rPr dirty="0" sz="1450" spc="-5">
                <a:latin typeface="Times New Roman"/>
                <a:cs typeface="Times New Roman"/>
              </a:rPr>
              <a:t>0x, </a:t>
            </a:r>
            <a:r>
              <a:rPr dirty="0" sz="1450" spc="-10">
                <a:latin typeface="Times New Roman"/>
                <a:cs typeface="Times New Roman"/>
              </a:rPr>
              <a:t>as on</a:t>
            </a:r>
            <a:r>
              <a:rPr dirty="0" sz="1450" spc="150">
                <a:latin typeface="Times New Roman"/>
                <a:cs typeface="Times New Roman"/>
              </a:rPr>
              <a:t> </a:t>
            </a:r>
            <a:r>
              <a:rPr dirty="0" sz="1450" spc="-10">
                <a:latin typeface="Times New Roman"/>
                <a:cs typeface="Times New Roman"/>
              </a:rPr>
              <a:t>0x12</a:t>
            </a:r>
            <a:endParaRPr sz="1450">
              <a:latin typeface="Times New Roman"/>
              <a:cs typeface="Times New Roman"/>
            </a:endParaRPr>
          </a:p>
          <a:p>
            <a:pPr marL="12700">
              <a:lnSpc>
                <a:spcPts val="1605"/>
              </a:lnSpc>
            </a:pPr>
            <a:r>
              <a:rPr dirty="0" sz="1450" spc="-10">
                <a:latin typeface="Times New Roman"/>
                <a:cs typeface="Times New Roman"/>
              </a:rPr>
              <a:t>(decimal </a:t>
            </a:r>
            <a:r>
              <a:rPr dirty="0" sz="1450" spc="-5">
                <a:latin typeface="Times New Roman"/>
                <a:cs typeface="Times New Roman"/>
              </a:rPr>
              <a:t>18) </a:t>
            </a:r>
            <a:r>
              <a:rPr dirty="0" sz="1450" spc="-10">
                <a:latin typeface="Times New Roman"/>
                <a:cs typeface="Times New Roman"/>
              </a:rPr>
              <a:t>and 0xFF</a:t>
            </a:r>
            <a:r>
              <a:rPr dirty="0" sz="1450">
                <a:latin typeface="Times New Roman"/>
                <a:cs typeface="Times New Roman"/>
              </a:rPr>
              <a:t> </a:t>
            </a:r>
            <a:r>
              <a:rPr dirty="0" sz="1450" spc="-10">
                <a:latin typeface="Times New Roman"/>
                <a:cs typeface="Times New Roman"/>
              </a:rPr>
              <a:t>(255).</a:t>
            </a:r>
            <a:endParaRPr sz="1450">
              <a:latin typeface="Times New Roman"/>
              <a:cs typeface="Times New Roman"/>
            </a:endParaRPr>
          </a:p>
          <a:p>
            <a:pPr marL="12700" marR="5080">
              <a:lnSpc>
                <a:spcPts val="1660"/>
              </a:lnSpc>
              <a:spcBef>
                <a:spcPts val="760"/>
              </a:spcBef>
            </a:pPr>
            <a:r>
              <a:rPr dirty="0" sz="1450" spc="-10">
                <a:latin typeface="Times New Roman"/>
                <a:cs typeface="Times New Roman"/>
              </a:rPr>
              <a:t>The octal and hexadecimal systems are better suited for certain tasks in programming than  the normal decimal system. If you ever have edited </a:t>
            </a:r>
            <a:r>
              <a:rPr dirty="0" sz="1450" spc="-5">
                <a:latin typeface="Times New Roman"/>
                <a:cs typeface="Times New Roman"/>
              </a:rPr>
              <a:t>a </a:t>
            </a:r>
            <a:r>
              <a:rPr dirty="0" sz="1450" spc="-10">
                <a:latin typeface="Times New Roman"/>
                <a:cs typeface="Times New Roman"/>
              </a:rPr>
              <a:t>web page to set its background </a:t>
            </a:r>
            <a:r>
              <a:rPr dirty="0" sz="1450" spc="-20">
                <a:latin typeface="Times New Roman"/>
                <a:cs typeface="Times New Roman"/>
              </a:rPr>
              <a:t>color,  </a:t>
            </a:r>
            <a:r>
              <a:rPr dirty="0" sz="1450" spc="-10">
                <a:latin typeface="Times New Roman"/>
                <a:cs typeface="Times New Roman"/>
              </a:rPr>
              <a:t>you could have used hexadecimal numbers for green </a:t>
            </a:r>
            <a:r>
              <a:rPr dirty="0" sz="1450" spc="-15">
                <a:latin typeface="Times New Roman"/>
                <a:cs typeface="Times New Roman"/>
              </a:rPr>
              <a:t>(0x001100), </a:t>
            </a:r>
            <a:r>
              <a:rPr dirty="0" sz="1450" spc="-10">
                <a:latin typeface="Times New Roman"/>
                <a:cs typeface="Times New Roman"/>
              </a:rPr>
              <a:t>blue </a:t>
            </a:r>
            <a:r>
              <a:rPr dirty="0" sz="1450" spc="-15">
                <a:latin typeface="Times New Roman"/>
                <a:cs typeface="Times New Roman"/>
              </a:rPr>
              <a:t>(0x000011), </a:t>
            </a:r>
            <a:r>
              <a:rPr dirty="0" sz="1450" spc="-5">
                <a:latin typeface="Times New Roman"/>
                <a:cs typeface="Times New Roman"/>
              </a:rPr>
              <a:t>or  </a:t>
            </a:r>
            <a:r>
              <a:rPr dirty="0" sz="1450" spc="-10">
                <a:latin typeface="Times New Roman"/>
                <a:cs typeface="Times New Roman"/>
              </a:rPr>
              <a:t>butterscotch (0xFFCC99).</a:t>
            </a:r>
            <a:endParaRPr sz="1450">
              <a:latin typeface="Times New Roman"/>
              <a:cs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65" y="190699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65" y="1934436"/>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65" y="1902424"/>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62" y="1902425"/>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25" y="1911571"/>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22" y="1911571"/>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65" y="3077721"/>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65" y="3105160"/>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65" y="3073148"/>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62" y="3073148"/>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25" y="3082294"/>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22" y="3082294"/>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502" y="318313"/>
            <a:ext cx="6630034" cy="5621655"/>
          </a:xfrm>
          <a:prstGeom prst="rect">
            <a:avLst/>
          </a:prstGeom>
        </p:spPr>
        <p:txBody>
          <a:bodyPr wrap="square" lIns="0" tIns="112395" rIns="0" bIns="0" rtlCol="0" vert="horz">
            <a:spAutoFit/>
          </a:bodyPr>
          <a:lstStyle/>
          <a:p>
            <a:pPr marL="12700">
              <a:lnSpc>
                <a:spcPct val="100000"/>
              </a:lnSpc>
              <a:spcBef>
                <a:spcPts val="885"/>
              </a:spcBef>
            </a:pPr>
            <a:r>
              <a:rPr dirty="0" sz="1650" b="1">
                <a:latin typeface="Times New Roman"/>
                <a:cs typeface="Times New Roman"/>
              </a:rPr>
              <a:t>Boolean</a:t>
            </a:r>
            <a:r>
              <a:rPr dirty="0" sz="1650" spc="-5" b="1">
                <a:latin typeface="Times New Roman"/>
                <a:cs typeface="Times New Roman"/>
              </a:rPr>
              <a:t> Literals</a:t>
            </a:r>
            <a:endParaRPr sz="1650">
              <a:latin typeface="Times New Roman"/>
              <a:cs typeface="Times New Roman"/>
            </a:endParaRPr>
          </a:p>
          <a:p>
            <a:pPr marL="12700" marR="648335">
              <a:lnSpc>
                <a:spcPct val="103499"/>
              </a:lnSpc>
              <a:spcBef>
                <a:spcPts val="605"/>
              </a:spcBef>
            </a:pP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Boolean</a:t>
            </a:r>
            <a:r>
              <a:rPr dirty="0" sz="1450">
                <a:latin typeface="Times New Roman"/>
                <a:cs typeface="Times New Roman"/>
              </a:rPr>
              <a:t> </a:t>
            </a:r>
            <a:r>
              <a:rPr dirty="0" sz="1450" spc="-10">
                <a:latin typeface="Times New Roman"/>
                <a:cs typeface="Times New Roman"/>
              </a:rPr>
              <a:t>literals</a:t>
            </a:r>
            <a:r>
              <a:rPr dirty="0" sz="1450">
                <a:latin typeface="Times New Roman"/>
                <a:cs typeface="Times New Roman"/>
              </a:rPr>
              <a:t> </a:t>
            </a:r>
            <a:r>
              <a:rPr dirty="0" sz="1450" spc="-10">
                <a:latin typeface="Courier New"/>
                <a:cs typeface="Courier New"/>
              </a:rPr>
              <a:t>true</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5">
                <a:latin typeface="Courier New"/>
                <a:cs typeface="Courier New"/>
              </a:rPr>
              <a:t>false</a:t>
            </a:r>
            <a:r>
              <a:rPr dirty="0" sz="1450" spc="-509">
                <a:latin typeface="Courier New"/>
                <a:cs typeface="Courier New"/>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the</a:t>
            </a:r>
            <a:r>
              <a:rPr dirty="0" sz="1450">
                <a:latin typeface="Times New Roman"/>
                <a:cs typeface="Times New Roman"/>
              </a:rPr>
              <a:t> </a:t>
            </a:r>
            <a:r>
              <a:rPr dirty="0" sz="1450" spc="-10">
                <a:latin typeface="Times New Roman"/>
                <a:cs typeface="Times New Roman"/>
              </a:rPr>
              <a:t>only</a:t>
            </a:r>
            <a:r>
              <a:rPr dirty="0" sz="1450">
                <a:latin typeface="Times New Roman"/>
                <a:cs typeface="Times New Roman"/>
              </a:rPr>
              <a:t> </a:t>
            </a:r>
            <a:r>
              <a:rPr dirty="0" sz="1450" spc="-10">
                <a:latin typeface="Times New Roman"/>
                <a:cs typeface="Times New Roman"/>
              </a:rPr>
              <a:t>two</a:t>
            </a:r>
            <a:r>
              <a:rPr dirty="0" sz="1450">
                <a:latin typeface="Times New Roman"/>
                <a:cs typeface="Times New Roman"/>
              </a:rPr>
              <a:t> </a:t>
            </a:r>
            <a:r>
              <a:rPr dirty="0" sz="1450" spc="-10">
                <a:latin typeface="Times New Roman"/>
                <a:cs typeface="Times New Roman"/>
              </a:rPr>
              <a:t>values</a:t>
            </a:r>
            <a:r>
              <a:rPr dirty="0" sz="1450">
                <a:latin typeface="Times New Roman"/>
                <a:cs typeface="Times New Roman"/>
              </a:rPr>
              <a:t> </a:t>
            </a:r>
            <a:r>
              <a:rPr dirty="0" sz="1450" spc="-10">
                <a:latin typeface="Times New Roman"/>
                <a:cs typeface="Times New Roman"/>
              </a:rPr>
              <a:t>you</a:t>
            </a:r>
            <a:r>
              <a:rPr dirty="0" sz="1450">
                <a:latin typeface="Times New Roman"/>
                <a:cs typeface="Times New Roman"/>
              </a:rPr>
              <a:t> </a:t>
            </a:r>
            <a:r>
              <a:rPr dirty="0" sz="1450" spc="-10">
                <a:latin typeface="Times New Roman"/>
                <a:cs typeface="Times New Roman"/>
              </a:rPr>
              <a:t>can</a:t>
            </a:r>
            <a:r>
              <a:rPr dirty="0" sz="1450">
                <a:latin typeface="Times New Roman"/>
                <a:cs typeface="Times New Roman"/>
              </a:rPr>
              <a:t> </a:t>
            </a:r>
            <a:r>
              <a:rPr dirty="0" sz="1450" spc="-10">
                <a:latin typeface="Times New Roman"/>
                <a:cs typeface="Times New Roman"/>
              </a:rPr>
              <a:t>use</a:t>
            </a:r>
            <a:r>
              <a:rPr dirty="0" sz="1450">
                <a:latin typeface="Times New Roman"/>
                <a:cs typeface="Times New Roman"/>
              </a:rPr>
              <a:t> </a:t>
            </a:r>
            <a:r>
              <a:rPr dirty="0" sz="1450" spc="-10">
                <a:latin typeface="Times New Roman"/>
                <a:cs typeface="Times New Roman"/>
              </a:rPr>
              <a:t>when  assigning </a:t>
            </a:r>
            <a:r>
              <a:rPr dirty="0" sz="1450" spc="-5">
                <a:latin typeface="Times New Roman"/>
                <a:cs typeface="Times New Roman"/>
              </a:rPr>
              <a:t>a </a:t>
            </a:r>
            <a:r>
              <a:rPr dirty="0" sz="1450" spc="-10">
                <a:latin typeface="Times New Roman"/>
                <a:cs typeface="Times New Roman"/>
              </a:rPr>
              <a:t>value to </a:t>
            </a:r>
            <a:r>
              <a:rPr dirty="0" sz="1450" spc="-5">
                <a:latin typeface="Times New Roman"/>
                <a:cs typeface="Times New Roman"/>
              </a:rPr>
              <a:t>a </a:t>
            </a:r>
            <a:r>
              <a:rPr dirty="0" sz="1450" spc="-15">
                <a:latin typeface="Courier New"/>
                <a:cs typeface="Courier New"/>
              </a:rPr>
              <a:t>boolean</a:t>
            </a:r>
            <a:r>
              <a:rPr dirty="0" sz="1450" spc="-409">
                <a:latin typeface="Courier New"/>
                <a:cs typeface="Courier New"/>
              </a:rPr>
              <a:t> </a:t>
            </a:r>
            <a:r>
              <a:rPr dirty="0" sz="1450" spc="-10">
                <a:latin typeface="Times New Roman"/>
                <a:cs typeface="Times New Roman"/>
              </a:rPr>
              <a:t>variable type </a:t>
            </a:r>
            <a:r>
              <a:rPr dirty="0" sz="1450" spc="-5">
                <a:latin typeface="Times New Roman"/>
                <a:cs typeface="Times New Roman"/>
              </a:rPr>
              <a:t>or </a:t>
            </a:r>
            <a:r>
              <a:rPr dirty="0" sz="1450" spc="-10">
                <a:latin typeface="Times New Roman"/>
                <a:cs typeface="Times New Roman"/>
              </a:rPr>
              <a:t>using </a:t>
            </a:r>
            <a:r>
              <a:rPr dirty="0" sz="1450" spc="-5">
                <a:latin typeface="Times New Roman"/>
                <a:cs typeface="Times New Roman"/>
              </a:rPr>
              <a:t>a </a:t>
            </a:r>
            <a:r>
              <a:rPr dirty="0" sz="1450" spc="-10">
                <a:latin typeface="Times New Roman"/>
                <a:cs typeface="Times New Roman"/>
              </a:rPr>
              <a:t>Boolean in </a:t>
            </a:r>
            <a:r>
              <a:rPr dirty="0" sz="1450" spc="-5">
                <a:latin typeface="Times New Roman"/>
                <a:cs typeface="Times New Roman"/>
              </a:rPr>
              <a:t>a </a:t>
            </a:r>
            <a:r>
              <a:rPr dirty="0" sz="1450" spc="-10">
                <a:latin typeface="Times New Roman"/>
                <a:cs typeface="Times New Roman"/>
              </a:rPr>
              <a:t>statement.</a:t>
            </a:r>
            <a:endParaRPr sz="1450">
              <a:latin typeface="Times New Roman"/>
              <a:cs typeface="Times New Roman"/>
            </a:endParaRPr>
          </a:p>
          <a:p>
            <a:pPr marL="12700">
              <a:lnSpc>
                <a:spcPct val="100000"/>
              </a:lnSpc>
              <a:spcBef>
                <a:spcPts val="780"/>
              </a:spcBef>
            </a:pPr>
            <a:r>
              <a:rPr dirty="0" sz="1450" spc="-10">
                <a:latin typeface="Times New Roman"/>
                <a:cs typeface="Times New Roman"/>
              </a:rPr>
              <a:t>The following statement sets </a:t>
            </a:r>
            <a:r>
              <a:rPr dirty="0" sz="1450" spc="-5">
                <a:latin typeface="Times New Roman"/>
                <a:cs typeface="Times New Roman"/>
              </a:rPr>
              <a:t>a </a:t>
            </a:r>
            <a:r>
              <a:rPr dirty="0" sz="1450" spc="-15">
                <a:latin typeface="Courier New"/>
                <a:cs typeface="Courier New"/>
              </a:rPr>
              <a:t>boolean</a:t>
            </a:r>
            <a:r>
              <a:rPr dirty="0" sz="1450" spc="-495">
                <a:latin typeface="Courier New"/>
                <a:cs typeface="Courier New"/>
              </a:rPr>
              <a:t> </a:t>
            </a:r>
            <a:r>
              <a:rPr dirty="0" sz="1450" spc="-10">
                <a:latin typeface="Times New Roman"/>
                <a:cs typeface="Times New Roman"/>
              </a:rPr>
              <a:t>variable:</a:t>
            </a:r>
            <a:endParaRPr sz="1450">
              <a:latin typeface="Times New Roman"/>
              <a:cs typeface="Times New Roman"/>
            </a:endParaRPr>
          </a:p>
          <a:p>
            <a:pPr marL="259079">
              <a:lnSpc>
                <a:spcPct val="100000"/>
              </a:lnSpc>
              <a:spcBef>
                <a:spcPts val="750"/>
              </a:spcBef>
            </a:pPr>
            <a:r>
              <a:rPr dirty="0" sz="1050" spc="10">
                <a:solidFill>
                  <a:srgbClr val="0000FF"/>
                </a:solidFill>
                <a:latin typeface="Courier New"/>
                <a:cs typeface="Courier New"/>
              </a:rPr>
              <a:t>boolean </a:t>
            </a:r>
            <a:r>
              <a:rPr dirty="0" sz="1050" spc="10">
                <a:latin typeface="Courier New"/>
                <a:cs typeface="Courier New"/>
              </a:rPr>
              <a:t>chosen </a:t>
            </a:r>
            <a:r>
              <a:rPr dirty="0" sz="1050" spc="15">
                <a:latin typeface="Courier New"/>
                <a:cs typeface="Courier New"/>
              </a:rPr>
              <a:t>=</a:t>
            </a:r>
            <a:r>
              <a:rPr dirty="0" sz="1050" spc="20">
                <a:latin typeface="Courier New"/>
                <a:cs typeface="Courier New"/>
              </a:rPr>
              <a:t> </a:t>
            </a:r>
            <a:r>
              <a:rPr dirty="0" sz="1050" spc="10">
                <a:solidFill>
                  <a:srgbClr val="0000FF"/>
                </a:solidFill>
                <a:latin typeface="Courier New"/>
                <a:cs typeface="Courier New"/>
              </a:rPr>
              <a:t>true</a:t>
            </a:r>
            <a:r>
              <a:rPr dirty="0" sz="1050" spc="10">
                <a:latin typeface="Courier New"/>
                <a:cs typeface="Courier New"/>
              </a:rPr>
              <a:t>;</a:t>
            </a:r>
            <a:endParaRPr sz="1050">
              <a:latin typeface="Courier New"/>
              <a:cs typeface="Courier New"/>
            </a:endParaRPr>
          </a:p>
          <a:p>
            <a:pPr>
              <a:lnSpc>
                <a:spcPct val="100000"/>
              </a:lnSpc>
            </a:pPr>
            <a:endParaRPr sz="1500">
              <a:latin typeface="Times New Roman"/>
              <a:cs typeface="Times New Roman"/>
            </a:endParaRPr>
          </a:p>
          <a:p>
            <a:pPr marL="131445">
              <a:lnSpc>
                <a:spcPct val="100000"/>
              </a:lnSpc>
            </a:pPr>
            <a:r>
              <a:rPr dirty="0" sz="1450" spc="-10" b="1">
                <a:solidFill>
                  <a:srgbClr val="57595B"/>
                </a:solidFill>
                <a:latin typeface="Times New Roman"/>
                <a:cs typeface="Times New Roman"/>
              </a:rPr>
              <a:t>Caution</a:t>
            </a:r>
            <a:endParaRPr sz="1450">
              <a:latin typeface="Times New Roman"/>
              <a:cs typeface="Times New Roman"/>
            </a:endParaRPr>
          </a:p>
          <a:p>
            <a:pPr marL="259079" marR="340995" indent="-635">
              <a:lnSpc>
                <a:spcPts val="1660"/>
              </a:lnSpc>
              <a:spcBef>
                <a:spcPts val="760"/>
              </a:spcBef>
            </a:pPr>
            <a:r>
              <a:rPr dirty="0" sz="1450" spc="-10">
                <a:latin typeface="Times New Roman"/>
                <a:cs typeface="Times New Roman"/>
              </a:rPr>
              <a:t>If you have programmed in other languages, you might expect that </a:t>
            </a:r>
            <a:r>
              <a:rPr dirty="0" sz="1450" spc="-5">
                <a:latin typeface="Times New Roman"/>
                <a:cs typeface="Times New Roman"/>
              </a:rPr>
              <a:t>a </a:t>
            </a:r>
            <a:r>
              <a:rPr dirty="0" sz="1450" spc="-10">
                <a:latin typeface="Times New Roman"/>
                <a:cs typeface="Times New Roman"/>
              </a:rPr>
              <a:t>value </a:t>
            </a:r>
            <a:r>
              <a:rPr dirty="0" sz="1450" spc="-5">
                <a:latin typeface="Times New Roman"/>
                <a:cs typeface="Times New Roman"/>
              </a:rPr>
              <a:t>of </a:t>
            </a:r>
            <a:r>
              <a:rPr dirty="0" sz="1450" spc="-10">
                <a:latin typeface="Times New Roman"/>
                <a:cs typeface="Times New Roman"/>
              </a:rPr>
              <a:t>1 is  equivalent to true and 0 is equivalent to false. This </a:t>
            </a:r>
            <a:r>
              <a:rPr dirty="0" sz="1450" spc="-15">
                <a:latin typeface="Times New Roman"/>
                <a:cs typeface="Times New Roman"/>
              </a:rPr>
              <a:t>isn’t </a:t>
            </a:r>
            <a:r>
              <a:rPr dirty="0" sz="1450" spc="-10">
                <a:latin typeface="Times New Roman"/>
                <a:cs typeface="Times New Roman"/>
              </a:rPr>
              <a:t>the case in Java; you must  use</a:t>
            </a:r>
            <a:r>
              <a:rPr dirty="0" sz="1450" spc="-5">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Times New Roman"/>
                <a:cs typeface="Times New Roman"/>
              </a:rPr>
              <a:t>values</a:t>
            </a:r>
            <a:r>
              <a:rPr dirty="0" sz="1450" spc="-5">
                <a:latin typeface="Times New Roman"/>
                <a:cs typeface="Times New Roman"/>
              </a:rPr>
              <a:t> </a:t>
            </a:r>
            <a:r>
              <a:rPr dirty="0" sz="1450" spc="-10">
                <a:latin typeface="Courier New"/>
                <a:cs typeface="Courier New"/>
              </a:rPr>
              <a:t>true</a:t>
            </a:r>
            <a:r>
              <a:rPr dirty="0" sz="1450" spc="-515">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5">
                <a:latin typeface="Courier New"/>
                <a:cs typeface="Courier New"/>
              </a:rPr>
              <a:t>false</a:t>
            </a:r>
            <a:r>
              <a:rPr dirty="0" sz="1450" spc="-509">
                <a:latin typeface="Courier New"/>
                <a:cs typeface="Courier New"/>
              </a:rPr>
              <a:t> </a:t>
            </a:r>
            <a:r>
              <a:rPr dirty="0" sz="1450" spc="-10">
                <a:latin typeface="Times New Roman"/>
                <a:cs typeface="Times New Roman"/>
              </a:rPr>
              <a:t>to</a:t>
            </a:r>
            <a:r>
              <a:rPr dirty="0" sz="1450" spc="-5">
                <a:latin typeface="Times New Roman"/>
                <a:cs typeface="Times New Roman"/>
              </a:rPr>
              <a:t> </a:t>
            </a:r>
            <a:r>
              <a:rPr dirty="0" sz="1450" spc="-10">
                <a:latin typeface="Times New Roman"/>
                <a:cs typeface="Times New Roman"/>
              </a:rPr>
              <a:t>represent</a:t>
            </a:r>
            <a:r>
              <a:rPr dirty="0" sz="1450" spc="-5">
                <a:latin typeface="Times New Roman"/>
                <a:cs typeface="Times New Roman"/>
              </a:rPr>
              <a:t> </a:t>
            </a:r>
            <a:r>
              <a:rPr dirty="0" sz="1450" spc="-10">
                <a:latin typeface="Times New Roman"/>
                <a:cs typeface="Times New Roman"/>
              </a:rPr>
              <a:t>Boolean</a:t>
            </a:r>
            <a:r>
              <a:rPr dirty="0" sz="1450" spc="-5">
                <a:latin typeface="Times New Roman"/>
                <a:cs typeface="Times New Roman"/>
              </a:rPr>
              <a:t> </a:t>
            </a:r>
            <a:r>
              <a:rPr dirty="0" sz="1450" spc="-10">
                <a:latin typeface="Times New Roman"/>
                <a:cs typeface="Times New Roman"/>
              </a:rPr>
              <a:t>values.</a:t>
            </a:r>
            <a:endParaRPr sz="1450">
              <a:latin typeface="Times New Roman"/>
              <a:cs typeface="Times New Roman"/>
            </a:endParaRPr>
          </a:p>
          <a:p>
            <a:pPr>
              <a:lnSpc>
                <a:spcPct val="100000"/>
              </a:lnSpc>
              <a:spcBef>
                <a:spcPts val="10"/>
              </a:spcBef>
            </a:pPr>
            <a:endParaRPr sz="1450">
              <a:latin typeface="Times New Roman"/>
              <a:cs typeface="Times New Roman"/>
            </a:endParaRPr>
          </a:p>
          <a:p>
            <a:pPr marL="12700" marR="405130">
              <a:lnSpc>
                <a:spcPct val="103499"/>
              </a:lnSpc>
            </a:pPr>
            <a:r>
              <a:rPr dirty="0" sz="1450" spc="-10">
                <a:latin typeface="Times New Roman"/>
                <a:cs typeface="Times New Roman"/>
              </a:rPr>
              <a:t>Note that the literal </a:t>
            </a:r>
            <a:r>
              <a:rPr dirty="0" sz="1450" spc="-10">
                <a:latin typeface="Courier New"/>
                <a:cs typeface="Courier New"/>
              </a:rPr>
              <a:t>true</a:t>
            </a:r>
            <a:r>
              <a:rPr dirty="0" sz="1450" spc="-335">
                <a:latin typeface="Courier New"/>
                <a:cs typeface="Courier New"/>
              </a:rPr>
              <a:t> </a:t>
            </a:r>
            <a:r>
              <a:rPr dirty="0" sz="1450" spc="-10">
                <a:latin typeface="Times New Roman"/>
                <a:cs typeface="Times New Roman"/>
              </a:rPr>
              <a:t>does </a:t>
            </a:r>
            <a:r>
              <a:rPr dirty="0" sz="1450" spc="-5">
                <a:latin typeface="Times New Roman"/>
                <a:cs typeface="Times New Roman"/>
              </a:rPr>
              <a:t>not </a:t>
            </a:r>
            <a:r>
              <a:rPr dirty="0" sz="1450" spc="-10">
                <a:latin typeface="Times New Roman"/>
                <a:cs typeface="Times New Roman"/>
              </a:rPr>
              <a:t>have quotation marks around it. If it did, the Java  compiler would assume that it is </a:t>
            </a:r>
            <a:r>
              <a:rPr dirty="0" sz="1450" spc="-5">
                <a:latin typeface="Times New Roman"/>
                <a:cs typeface="Times New Roman"/>
              </a:rPr>
              <a:t>a </a:t>
            </a:r>
            <a:r>
              <a:rPr dirty="0" sz="1450" spc="-10">
                <a:latin typeface="Times New Roman"/>
                <a:cs typeface="Times New Roman"/>
              </a:rPr>
              <a:t>string </a:t>
            </a:r>
            <a:r>
              <a:rPr dirty="0" sz="1450" spc="-5">
                <a:latin typeface="Times New Roman"/>
                <a:cs typeface="Times New Roman"/>
              </a:rPr>
              <a:t>of</a:t>
            </a:r>
            <a:r>
              <a:rPr dirty="0" sz="1450" spc="30">
                <a:latin typeface="Times New Roman"/>
                <a:cs typeface="Times New Roman"/>
              </a:rPr>
              <a:t> </a:t>
            </a:r>
            <a:r>
              <a:rPr dirty="0" sz="1450" spc="-10">
                <a:latin typeface="Times New Roman"/>
                <a:cs typeface="Times New Roman"/>
              </a:rPr>
              <a:t>characters.</a:t>
            </a:r>
            <a:endParaRPr sz="1450">
              <a:latin typeface="Times New Roman"/>
              <a:cs typeface="Times New Roman"/>
            </a:endParaRPr>
          </a:p>
          <a:p>
            <a:pPr marL="12700">
              <a:lnSpc>
                <a:spcPct val="100000"/>
              </a:lnSpc>
              <a:spcBef>
                <a:spcPts val="1375"/>
              </a:spcBef>
            </a:pPr>
            <a:r>
              <a:rPr dirty="0" sz="1650" spc="-5" b="1">
                <a:latin typeface="Times New Roman"/>
                <a:cs typeface="Times New Roman"/>
              </a:rPr>
              <a:t>Character</a:t>
            </a:r>
            <a:r>
              <a:rPr dirty="0" sz="1650" spc="-35" b="1">
                <a:latin typeface="Times New Roman"/>
                <a:cs typeface="Times New Roman"/>
              </a:rPr>
              <a:t> </a:t>
            </a:r>
            <a:r>
              <a:rPr dirty="0" sz="1650" spc="-5" b="1">
                <a:latin typeface="Times New Roman"/>
                <a:cs typeface="Times New Roman"/>
              </a:rPr>
              <a:t>Literals</a:t>
            </a:r>
            <a:endParaRPr sz="1650">
              <a:latin typeface="Times New Roman"/>
              <a:cs typeface="Times New Roman"/>
            </a:endParaRPr>
          </a:p>
          <a:p>
            <a:pPr marL="12700" marR="5080" indent="-635">
              <a:lnSpc>
                <a:spcPts val="1660"/>
              </a:lnSpc>
              <a:spcBef>
                <a:spcPts val="790"/>
              </a:spcBef>
            </a:pPr>
            <a:r>
              <a:rPr dirty="0" sz="1450" spc="-10">
                <a:latin typeface="Times New Roman"/>
                <a:cs typeface="Times New Roman"/>
              </a:rPr>
              <a:t>Character literals are expressed by </a:t>
            </a:r>
            <a:r>
              <a:rPr dirty="0" sz="1450" spc="-5">
                <a:latin typeface="Times New Roman"/>
                <a:cs typeface="Times New Roman"/>
              </a:rPr>
              <a:t>a </a:t>
            </a:r>
            <a:r>
              <a:rPr dirty="0" sz="1450" spc="-10">
                <a:latin typeface="Times New Roman"/>
                <a:cs typeface="Times New Roman"/>
              </a:rPr>
              <a:t>single character surrounded by single quotation  marks, such as ‘a’, ‘#’, and ‘3’. </a:t>
            </a:r>
            <a:r>
              <a:rPr dirty="0" sz="1450" spc="-60">
                <a:latin typeface="Times New Roman"/>
                <a:cs typeface="Times New Roman"/>
              </a:rPr>
              <a:t>You </a:t>
            </a:r>
            <a:r>
              <a:rPr dirty="0" sz="1450" spc="-10">
                <a:latin typeface="Times New Roman"/>
                <a:cs typeface="Times New Roman"/>
              </a:rPr>
              <a:t>might </a:t>
            </a:r>
            <a:r>
              <a:rPr dirty="0" sz="1450" spc="-5">
                <a:latin typeface="Times New Roman"/>
                <a:cs typeface="Times New Roman"/>
              </a:rPr>
              <a:t>be </a:t>
            </a:r>
            <a:r>
              <a:rPr dirty="0" sz="1450" spc="-10">
                <a:latin typeface="Times New Roman"/>
                <a:cs typeface="Times New Roman"/>
              </a:rPr>
              <a:t>familiar with the ASCII character set, which  includes 128 characters, including letters, numerals, punctuation, and other characters  useful in computing. Java supports ASCII along with thousands </a:t>
            </a:r>
            <a:r>
              <a:rPr dirty="0" sz="1450" spc="-5">
                <a:latin typeface="Times New Roman"/>
                <a:cs typeface="Times New Roman"/>
              </a:rPr>
              <a:t>of </a:t>
            </a:r>
            <a:r>
              <a:rPr dirty="0" sz="1450" spc="-10">
                <a:latin typeface="Times New Roman"/>
                <a:cs typeface="Times New Roman"/>
              </a:rPr>
              <a:t>additional characters  through the 16-bit Unicode</a:t>
            </a:r>
            <a:r>
              <a:rPr dirty="0" sz="1450" spc="10">
                <a:latin typeface="Times New Roman"/>
                <a:cs typeface="Times New Roman"/>
              </a:rPr>
              <a:t> </a:t>
            </a:r>
            <a:r>
              <a:rPr dirty="0" sz="1450" spc="-10">
                <a:latin typeface="Times New Roman"/>
                <a:cs typeface="Times New Roman"/>
              </a:rPr>
              <a:t>standard.</a:t>
            </a:r>
            <a:endParaRPr sz="1450">
              <a:latin typeface="Times New Roman"/>
              <a:cs typeface="Times New Roman"/>
            </a:endParaRPr>
          </a:p>
          <a:p>
            <a:pPr marL="12700" marR="268605">
              <a:lnSpc>
                <a:spcPts val="1660"/>
              </a:lnSpc>
              <a:spcBef>
                <a:spcPts val="700"/>
              </a:spcBef>
            </a:pPr>
            <a:r>
              <a:rPr dirty="0" sz="1450" spc="-10">
                <a:latin typeface="Times New Roman"/>
                <a:cs typeface="Times New Roman"/>
              </a:rPr>
              <a:t>Some character literals represent characters that are </a:t>
            </a:r>
            <a:r>
              <a:rPr dirty="0" sz="1450" spc="-5">
                <a:latin typeface="Times New Roman"/>
                <a:cs typeface="Times New Roman"/>
              </a:rPr>
              <a:t>not </a:t>
            </a:r>
            <a:r>
              <a:rPr dirty="0" sz="1450" spc="-10">
                <a:latin typeface="Times New Roman"/>
                <a:cs typeface="Times New Roman"/>
              </a:rPr>
              <a:t>readily printable </a:t>
            </a:r>
            <a:r>
              <a:rPr dirty="0" sz="1450" spc="-5">
                <a:latin typeface="Times New Roman"/>
                <a:cs typeface="Times New Roman"/>
              </a:rPr>
              <a:t>or </a:t>
            </a:r>
            <a:r>
              <a:rPr dirty="0" sz="1450" spc="-10">
                <a:latin typeface="Times New Roman"/>
                <a:cs typeface="Times New Roman"/>
              </a:rPr>
              <a:t>accessible  from </a:t>
            </a:r>
            <a:r>
              <a:rPr dirty="0" sz="1450" spc="-5">
                <a:latin typeface="Times New Roman"/>
                <a:cs typeface="Times New Roman"/>
              </a:rPr>
              <a:t>a </a:t>
            </a:r>
            <a:r>
              <a:rPr dirty="0" sz="1450" spc="-10">
                <a:latin typeface="Times New Roman"/>
                <a:cs typeface="Times New Roman"/>
              </a:rPr>
              <a:t>keyboard. </a:t>
            </a:r>
            <a:r>
              <a:rPr dirty="0" u="sng" sz="1450" spc="-30">
                <a:solidFill>
                  <a:srgbClr val="0000ED"/>
                </a:solidFill>
                <a:uFill>
                  <a:solidFill>
                    <a:srgbClr val="0000ED"/>
                  </a:solidFill>
                </a:uFill>
                <a:latin typeface="Times New Roman"/>
                <a:cs typeface="Times New Roman"/>
                <a:hlinkClick r:id="rId2" action="ppaction://hlinksldjump"/>
              </a:rPr>
              <a:t>Table </a:t>
            </a:r>
            <a:r>
              <a:rPr dirty="0" u="sng" sz="1450" spc="-5">
                <a:solidFill>
                  <a:srgbClr val="0000ED"/>
                </a:solidFill>
                <a:uFill>
                  <a:solidFill>
                    <a:srgbClr val="0000ED"/>
                  </a:solidFill>
                </a:uFill>
                <a:latin typeface="Times New Roman"/>
                <a:cs typeface="Times New Roman"/>
                <a:hlinkClick r:id="rId2" action="ppaction://hlinksldjump"/>
              </a:rPr>
              <a:t>2.2</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lists the codes that can represent these special characters as  well as characters from the Unicode character</a:t>
            </a:r>
            <a:r>
              <a:rPr dirty="0" sz="1450" spc="25">
                <a:latin typeface="Times New Roman"/>
                <a:cs typeface="Times New Roman"/>
              </a:rPr>
              <a:t> </a:t>
            </a:r>
            <a:r>
              <a:rPr dirty="0" sz="1450" spc="-10">
                <a:latin typeface="Times New Roman"/>
                <a:cs typeface="Times New Roman"/>
              </a:rPr>
              <a:t>set.</a:t>
            </a:r>
            <a:endParaRPr sz="1450">
              <a:latin typeface="Times New Roman"/>
              <a:cs typeface="Times New Roman"/>
            </a:endParaRPr>
          </a:p>
        </p:txBody>
      </p:sp>
      <p:sp>
        <p:nvSpPr>
          <p:cNvPr id="15" name="object 15"/>
          <p:cNvSpPr/>
          <p:nvPr/>
        </p:nvSpPr>
        <p:spPr>
          <a:xfrm>
            <a:off x="548613" y="6027402"/>
            <a:ext cx="6462776" cy="3493871"/>
          </a:xfrm>
          <a:prstGeom prst="rect">
            <a:avLst/>
          </a:prstGeom>
          <a:blipFill>
            <a:blip r:embed="rId3" cstate="print"/>
            <a:stretch>
              <a:fillRect/>
            </a:stretch>
          </a:blipFill>
        </p:spPr>
        <p:txBody>
          <a:bodyPr wrap="square" lIns="0" tIns="0" rIns="0" bIns="0" rtlCol="0"/>
          <a:lstStyle/>
          <a:p/>
        </p:txBody>
      </p:sp>
      <p:sp>
        <p:nvSpPr>
          <p:cNvPr id="16" name="object 16"/>
          <p:cNvSpPr txBox="1"/>
          <p:nvPr/>
        </p:nvSpPr>
        <p:spPr>
          <a:xfrm>
            <a:off x="444499" y="9499424"/>
            <a:ext cx="6537325" cy="629285"/>
          </a:xfrm>
          <a:prstGeom prst="rect">
            <a:avLst/>
          </a:prstGeom>
        </p:spPr>
        <p:txBody>
          <a:bodyPr wrap="square" lIns="0" tIns="93345" rIns="0" bIns="0" rtlCol="0" vert="horz">
            <a:spAutoFit/>
          </a:bodyPr>
          <a:lstStyle/>
          <a:p>
            <a:pPr marL="1984375">
              <a:lnSpc>
                <a:spcPct val="100000"/>
              </a:lnSpc>
              <a:spcBef>
                <a:spcPts val="735"/>
              </a:spcBef>
            </a:pPr>
            <a:r>
              <a:rPr dirty="0" sz="1450" spc="-35" b="1">
                <a:solidFill>
                  <a:srgbClr val="666666"/>
                </a:solidFill>
                <a:latin typeface="Times New Roman"/>
                <a:cs typeface="Times New Roman"/>
              </a:rPr>
              <a:t>TABLE </a:t>
            </a:r>
            <a:r>
              <a:rPr dirty="0" sz="1450" spc="-5" b="1">
                <a:solidFill>
                  <a:srgbClr val="666666"/>
                </a:solidFill>
                <a:latin typeface="Times New Roman"/>
                <a:cs typeface="Times New Roman"/>
              </a:rPr>
              <a:t>2.2 </a:t>
            </a:r>
            <a:r>
              <a:rPr dirty="0" sz="1450" spc="-10">
                <a:latin typeface="Times New Roman"/>
                <a:cs typeface="Times New Roman"/>
              </a:rPr>
              <a:t>Character Escape</a:t>
            </a:r>
            <a:r>
              <a:rPr dirty="0" sz="1450" spc="25">
                <a:latin typeface="Times New Roman"/>
                <a:cs typeface="Times New Roman"/>
              </a:rPr>
              <a:t> </a:t>
            </a:r>
            <a:r>
              <a:rPr dirty="0" sz="1450" spc="-10">
                <a:latin typeface="Times New Roman"/>
                <a:cs typeface="Times New Roman"/>
              </a:rPr>
              <a:t>Codes</a:t>
            </a:r>
            <a:endParaRPr sz="1450">
              <a:latin typeface="Times New Roman"/>
              <a:cs typeface="Times New Roman"/>
            </a:endParaRPr>
          </a:p>
          <a:p>
            <a:pPr marL="12700">
              <a:lnSpc>
                <a:spcPct val="100000"/>
              </a:lnSpc>
              <a:spcBef>
                <a:spcPts val="640"/>
              </a:spcBef>
            </a:pPr>
            <a:r>
              <a:rPr dirty="0" sz="1450" spc="-10">
                <a:latin typeface="Times New Roman"/>
                <a:cs typeface="Times New Roman"/>
              </a:rPr>
              <a:t>In </a:t>
            </a:r>
            <a:r>
              <a:rPr dirty="0" u="sng" sz="1450" spc="-30">
                <a:solidFill>
                  <a:srgbClr val="0000ED"/>
                </a:solidFill>
                <a:uFill>
                  <a:solidFill>
                    <a:srgbClr val="0000ED"/>
                  </a:solidFill>
                </a:uFill>
                <a:latin typeface="Times New Roman"/>
                <a:cs typeface="Times New Roman"/>
                <a:hlinkClick r:id="rId2" action="ppaction://hlinksldjump"/>
              </a:rPr>
              <a:t>Table </a:t>
            </a:r>
            <a:r>
              <a:rPr dirty="0" u="sng" sz="1450" spc="-5">
                <a:solidFill>
                  <a:srgbClr val="0000ED"/>
                </a:solidFill>
                <a:uFill>
                  <a:solidFill>
                    <a:srgbClr val="0000ED"/>
                  </a:solidFill>
                </a:uFill>
                <a:latin typeface="Times New Roman"/>
                <a:cs typeface="Times New Roman"/>
                <a:hlinkClick r:id="rId2" action="ppaction://hlinksldjump"/>
              </a:rPr>
              <a:t>2.2</a:t>
            </a:r>
            <a:r>
              <a:rPr dirty="0" sz="1450" spc="-5">
                <a:latin typeface="Times New Roman"/>
                <a:cs typeface="Times New Roman"/>
              </a:rPr>
              <a:t>, </a:t>
            </a:r>
            <a:r>
              <a:rPr dirty="0" sz="1450" spc="-10">
                <a:latin typeface="Times New Roman"/>
                <a:cs typeface="Times New Roman"/>
              </a:rPr>
              <a:t>the letter </a:t>
            </a:r>
            <a:r>
              <a:rPr dirty="0" sz="1450" spc="-10" i="1">
                <a:latin typeface="Courier New"/>
                <a:cs typeface="Courier New"/>
              </a:rPr>
              <a:t>d</a:t>
            </a:r>
            <a:r>
              <a:rPr dirty="0" sz="1450" spc="-335" i="1">
                <a:latin typeface="Courier New"/>
                <a:cs typeface="Courier New"/>
              </a:rPr>
              <a:t> </a:t>
            </a:r>
            <a:r>
              <a:rPr dirty="0" sz="1450" spc="-10">
                <a:latin typeface="Times New Roman"/>
                <a:cs typeface="Times New Roman"/>
              </a:rPr>
              <a:t>in the octal, hex, and Unicode escape codes represents </a:t>
            </a:r>
            <a:r>
              <a:rPr dirty="0" sz="1450" spc="-5">
                <a:latin typeface="Times New Roman"/>
                <a:cs typeface="Times New Roman"/>
              </a:rPr>
              <a:t>a </a:t>
            </a:r>
            <a:r>
              <a:rPr dirty="0" sz="1450" spc="-10">
                <a:latin typeface="Times New Roman"/>
                <a:cs typeface="Times New Roman"/>
              </a:rPr>
              <a:t>number</a:t>
            </a:r>
            <a:endParaRPr sz="1450">
              <a:latin typeface="Times New Roman"/>
              <a:cs typeface="Times New Roman"/>
            </a:endParaRPr>
          </a:p>
        </p:txBody>
      </p:sp>
      <p:sp>
        <p:nvSpPr>
          <p:cNvPr id="17" name="object 17"/>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37" y="565697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37" y="568440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37" y="565239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34" y="565239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98" y="5661543"/>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94" y="5661543"/>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37" y="774232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37" y="776975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37" y="773774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34" y="773774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98" y="774689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94" y="774689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8" y="417184"/>
            <a:ext cx="6664325" cy="9034780"/>
          </a:xfrm>
          <a:prstGeom prst="rect">
            <a:avLst/>
          </a:prstGeom>
        </p:spPr>
        <p:txBody>
          <a:bodyPr wrap="square" lIns="0" tIns="11430" rIns="0" bIns="0" rtlCol="0" vert="horz">
            <a:spAutoFit/>
          </a:bodyPr>
          <a:lstStyle/>
          <a:p>
            <a:pPr marL="12700">
              <a:lnSpc>
                <a:spcPct val="100000"/>
              </a:lnSpc>
              <a:spcBef>
                <a:spcPts val="90"/>
              </a:spcBef>
            </a:pPr>
            <a:r>
              <a:rPr dirty="0" sz="1450" spc="-5">
                <a:latin typeface="Times New Roman"/>
                <a:cs typeface="Times New Roman"/>
              </a:rPr>
              <a:t>or a </a:t>
            </a:r>
            <a:r>
              <a:rPr dirty="0" sz="1450" spc="-10">
                <a:latin typeface="Times New Roman"/>
                <a:cs typeface="Times New Roman"/>
              </a:rPr>
              <a:t>hexadecimal digit (a through </a:t>
            </a:r>
            <a:r>
              <a:rPr dirty="0" sz="1450" spc="-5">
                <a:latin typeface="Times New Roman"/>
                <a:cs typeface="Times New Roman"/>
              </a:rPr>
              <a:t>f or </a:t>
            </a:r>
            <a:r>
              <a:rPr dirty="0" sz="1450" spc="-10">
                <a:latin typeface="Times New Roman"/>
                <a:cs typeface="Times New Roman"/>
              </a:rPr>
              <a:t>A through</a:t>
            </a:r>
            <a:r>
              <a:rPr dirty="0" sz="1450" spc="-60">
                <a:latin typeface="Times New Roman"/>
                <a:cs typeface="Times New Roman"/>
              </a:rPr>
              <a:t> </a:t>
            </a:r>
            <a:r>
              <a:rPr dirty="0" sz="1450" spc="-10">
                <a:latin typeface="Times New Roman"/>
                <a:cs typeface="Times New Roman"/>
              </a:rPr>
              <a:t>F).</a:t>
            </a:r>
            <a:endParaRPr sz="1450">
              <a:latin typeface="Times New Roman"/>
              <a:cs typeface="Times New Roman"/>
            </a:endParaRPr>
          </a:p>
          <a:p>
            <a:pPr marL="12700">
              <a:lnSpc>
                <a:spcPct val="100000"/>
              </a:lnSpc>
              <a:spcBef>
                <a:spcPts val="1370"/>
              </a:spcBef>
            </a:pPr>
            <a:r>
              <a:rPr dirty="0" sz="1650" spc="-5" b="1">
                <a:latin typeface="Times New Roman"/>
                <a:cs typeface="Times New Roman"/>
              </a:rPr>
              <a:t>String Literals</a:t>
            </a:r>
            <a:endParaRPr sz="1650">
              <a:latin typeface="Times New Roman"/>
              <a:cs typeface="Times New Roman"/>
            </a:endParaRPr>
          </a:p>
          <a:p>
            <a:pPr marL="12700" marR="76200">
              <a:lnSpc>
                <a:spcPts val="1660"/>
              </a:lnSpc>
              <a:spcBef>
                <a:spcPts val="790"/>
              </a:spcBef>
            </a:pPr>
            <a:r>
              <a:rPr dirty="0" sz="1450" spc="-10">
                <a:latin typeface="Times New Roman"/>
                <a:cs typeface="Times New Roman"/>
              </a:rPr>
              <a:t>The final literal that you can use in </a:t>
            </a:r>
            <a:r>
              <a:rPr dirty="0" sz="1450" spc="-5">
                <a:latin typeface="Times New Roman"/>
                <a:cs typeface="Times New Roman"/>
              </a:rPr>
              <a:t>a </a:t>
            </a:r>
            <a:r>
              <a:rPr dirty="0" sz="1450" spc="-10">
                <a:latin typeface="Times New Roman"/>
                <a:cs typeface="Times New Roman"/>
              </a:rPr>
              <a:t>Java program represents strings </a:t>
            </a:r>
            <a:r>
              <a:rPr dirty="0" sz="1450" spc="-5">
                <a:latin typeface="Times New Roman"/>
                <a:cs typeface="Times New Roman"/>
              </a:rPr>
              <a:t>of </a:t>
            </a:r>
            <a:r>
              <a:rPr dirty="0" sz="1450" spc="-10">
                <a:latin typeface="Times New Roman"/>
                <a:cs typeface="Times New Roman"/>
              </a:rPr>
              <a:t>characters. A  string in Java is an object rather than </a:t>
            </a:r>
            <a:r>
              <a:rPr dirty="0" sz="1450" spc="-5">
                <a:latin typeface="Times New Roman"/>
                <a:cs typeface="Times New Roman"/>
              </a:rPr>
              <a:t>a </a:t>
            </a:r>
            <a:r>
              <a:rPr dirty="0" sz="1450" spc="-10">
                <a:latin typeface="Times New Roman"/>
                <a:cs typeface="Times New Roman"/>
              </a:rPr>
              <a:t>primitive data type. Strings are </a:t>
            </a:r>
            <a:r>
              <a:rPr dirty="0" sz="1450" spc="-5">
                <a:latin typeface="Times New Roman"/>
                <a:cs typeface="Times New Roman"/>
              </a:rPr>
              <a:t>not </a:t>
            </a:r>
            <a:r>
              <a:rPr dirty="0" sz="1450" spc="-10">
                <a:latin typeface="Times New Roman"/>
                <a:cs typeface="Times New Roman"/>
              </a:rPr>
              <a:t>stored in arrays  as they are in languages such as</a:t>
            </a:r>
            <a:r>
              <a:rPr dirty="0" sz="1450" spc="20">
                <a:latin typeface="Times New Roman"/>
                <a:cs typeface="Times New Roman"/>
              </a:rPr>
              <a:t> </a:t>
            </a:r>
            <a:r>
              <a:rPr dirty="0" sz="1450" spc="-10">
                <a:latin typeface="Times New Roman"/>
                <a:cs typeface="Times New Roman"/>
              </a:rPr>
              <a:t>C.</a:t>
            </a:r>
            <a:endParaRPr sz="1450">
              <a:latin typeface="Times New Roman"/>
              <a:cs typeface="Times New Roman"/>
            </a:endParaRPr>
          </a:p>
          <a:p>
            <a:pPr marL="12700" marR="172720" indent="-635">
              <a:lnSpc>
                <a:spcPts val="1660"/>
              </a:lnSpc>
              <a:spcBef>
                <a:spcPts val="710"/>
              </a:spcBef>
            </a:pPr>
            <a:r>
              <a:rPr dirty="0" sz="1450" spc="-10">
                <a:latin typeface="Times New Roman"/>
                <a:cs typeface="Times New Roman"/>
              </a:rPr>
              <a:t>Because string objects are real objects in Java, methods are available to combine strings,  modify strings, and determine whether two strings have the same</a:t>
            </a:r>
            <a:r>
              <a:rPr dirty="0" sz="1450" spc="55">
                <a:latin typeface="Times New Roman"/>
                <a:cs typeface="Times New Roman"/>
              </a:rPr>
              <a:t> </a:t>
            </a:r>
            <a:r>
              <a:rPr dirty="0" sz="1450" spc="-10">
                <a:latin typeface="Times New Roman"/>
                <a:cs typeface="Times New Roman"/>
              </a:rPr>
              <a:t>value.</a:t>
            </a:r>
            <a:endParaRPr sz="1450">
              <a:latin typeface="Times New Roman"/>
              <a:cs typeface="Times New Roman"/>
            </a:endParaRPr>
          </a:p>
          <a:p>
            <a:pPr marL="12700" marR="375285" indent="-635">
              <a:lnSpc>
                <a:spcPts val="1660"/>
              </a:lnSpc>
              <a:spcBef>
                <a:spcPts val="715"/>
              </a:spcBef>
            </a:pPr>
            <a:r>
              <a:rPr dirty="0" sz="1450" spc="-10">
                <a:latin typeface="Times New Roman"/>
                <a:cs typeface="Times New Roman"/>
              </a:rPr>
              <a:t>String literals consist </a:t>
            </a:r>
            <a:r>
              <a:rPr dirty="0" sz="1450" spc="-5">
                <a:latin typeface="Times New Roman"/>
                <a:cs typeface="Times New Roman"/>
              </a:rPr>
              <a:t>of a </a:t>
            </a:r>
            <a:r>
              <a:rPr dirty="0" sz="1450" spc="-10">
                <a:latin typeface="Times New Roman"/>
                <a:cs typeface="Times New Roman"/>
              </a:rPr>
              <a:t>series </a:t>
            </a:r>
            <a:r>
              <a:rPr dirty="0" sz="1450" spc="-5">
                <a:latin typeface="Times New Roman"/>
                <a:cs typeface="Times New Roman"/>
              </a:rPr>
              <a:t>of </a:t>
            </a:r>
            <a:r>
              <a:rPr dirty="0" sz="1450" spc="-10">
                <a:latin typeface="Times New Roman"/>
                <a:cs typeface="Times New Roman"/>
              </a:rPr>
              <a:t>characters inside double quotation marks, as in the  following statements:</a:t>
            </a:r>
            <a:endParaRPr sz="1450">
              <a:latin typeface="Times New Roman"/>
              <a:cs typeface="Times New Roman"/>
            </a:endParaRPr>
          </a:p>
          <a:p>
            <a:pPr marL="259079" marR="2282825">
              <a:lnSpc>
                <a:spcPct val="194300"/>
              </a:lnSpc>
              <a:spcBef>
                <a:spcPts val="1245"/>
              </a:spcBef>
            </a:pPr>
            <a:r>
              <a:rPr dirty="0" sz="1050" spc="10">
                <a:latin typeface="Courier New"/>
                <a:cs typeface="Courier New"/>
              </a:rPr>
              <a:t>String quitMsg </a:t>
            </a:r>
            <a:r>
              <a:rPr dirty="0" sz="1050" spc="15">
                <a:latin typeface="Courier New"/>
                <a:cs typeface="Courier New"/>
              </a:rPr>
              <a:t>= </a:t>
            </a:r>
            <a:r>
              <a:rPr dirty="0" sz="1050" spc="10">
                <a:solidFill>
                  <a:srgbClr val="993300"/>
                </a:solidFill>
                <a:latin typeface="Courier New"/>
                <a:cs typeface="Courier New"/>
              </a:rPr>
              <a:t>“Are you sure you want </a:t>
            </a:r>
            <a:r>
              <a:rPr dirty="0" sz="1050" spc="15">
                <a:solidFill>
                  <a:srgbClr val="993300"/>
                </a:solidFill>
                <a:latin typeface="Courier New"/>
                <a:cs typeface="Courier New"/>
              </a:rPr>
              <a:t>to </a:t>
            </a:r>
            <a:r>
              <a:rPr dirty="0" sz="1050" spc="10">
                <a:solidFill>
                  <a:srgbClr val="993300"/>
                </a:solidFill>
                <a:latin typeface="Courier New"/>
                <a:cs typeface="Courier New"/>
              </a:rPr>
              <a:t>quit?”</a:t>
            </a:r>
            <a:r>
              <a:rPr dirty="0" sz="1050" spc="10">
                <a:latin typeface="Courier New"/>
                <a:cs typeface="Courier New"/>
              </a:rPr>
              <a:t>;  String password </a:t>
            </a:r>
            <a:r>
              <a:rPr dirty="0" sz="1050" spc="15">
                <a:latin typeface="Courier New"/>
                <a:cs typeface="Courier New"/>
              </a:rPr>
              <a:t>=</a:t>
            </a:r>
            <a:r>
              <a:rPr dirty="0" sz="1050" spc="20">
                <a:latin typeface="Courier New"/>
                <a:cs typeface="Courier New"/>
              </a:rPr>
              <a:t> </a:t>
            </a:r>
            <a:r>
              <a:rPr dirty="0" sz="1050" spc="10">
                <a:solidFill>
                  <a:srgbClr val="993300"/>
                </a:solidFill>
                <a:latin typeface="Courier New"/>
                <a:cs typeface="Courier New"/>
              </a:rPr>
              <a:t>“drowssap”</a:t>
            </a:r>
            <a:r>
              <a:rPr dirty="0" sz="1050" spc="10">
                <a:latin typeface="Courier New"/>
                <a:cs typeface="Courier New"/>
              </a:rPr>
              <a:t>;</a:t>
            </a:r>
            <a:endParaRPr sz="1050">
              <a:latin typeface="Courier New"/>
              <a:cs typeface="Courier New"/>
            </a:endParaRPr>
          </a:p>
          <a:p>
            <a:pPr marL="12700">
              <a:lnSpc>
                <a:spcPct val="100000"/>
              </a:lnSpc>
              <a:spcBef>
                <a:spcPts val="715"/>
              </a:spcBef>
            </a:pPr>
            <a:r>
              <a:rPr dirty="0" sz="1450" spc="-10">
                <a:latin typeface="Times New Roman"/>
                <a:cs typeface="Times New Roman"/>
              </a:rPr>
              <a:t>Strings can include the character escape codes listed in </a:t>
            </a:r>
            <a:r>
              <a:rPr dirty="0" u="sng" sz="1450" spc="-30">
                <a:solidFill>
                  <a:srgbClr val="0000ED"/>
                </a:solidFill>
                <a:uFill>
                  <a:solidFill>
                    <a:srgbClr val="0000ED"/>
                  </a:solidFill>
                </a:uFill>
                <a:latin typeface="Times New Roman"/>
                <a:cs typeface="Times New Roman"/>
                <a:hlinkClick r:id="rId2" action="ppaction://hlinksldjump"/>
              </a:rPr>
              <a:t>Table </a:t>
            </a:r>
            <a:r>
              <a:rPr dirty="0" u="sng" sz="1450" spc="-10">
                <a:solidFill>
                  <a:srgbClr val="0000ED"/>
                </a:solidFill>
                <a:uFill>
                  <a:solidFill>
                    <a:srgbClr val="0000ED"/>
                  </a:solidFill>
                </a:uFill>
                <a:latin typeface="Times New Roman"/>
                <a:cs typeface="Times New Roman"/>
                <a:hlinkClick r:id="rId2" action="ppaction://hlinksldjump"/>
              </a:rPr>
              <a:t>2.2</a:t>
            </a:r>
            <a:r>
              <a:rPr dirty="0" sz="1450" spc="-10">
                <a:latin typeface="Times New Roman"/>
                <a:cs typeface="Times New Roman"/>
              </a:rPr>
              <a:t>, as shown</a:t>
            </a:r>
            <a:r>
              <a:rPr dirty="0" sz="1450" spc="110">
                <a:latin typeface="Times New Roman"/>
                <a:cs typeface="Times New Roman"/>
              </a:rPr>
              <a:t> </a:t>
            </a:r>
            <a:r>
              <a:rPr dirty="0" sz="1450" spc="-10">
                <a:latin typeface="Times New Roman"/>
                <a:cs typeface="Times New Roman"/>
              </a:rPr>
              <a:t>here:</a:t>
            </a:r>
            <a:endParaRPr sz="1450">
              <a:latin typeface="Times New Roman"/>
              <a:cs typeface="Times New Roman"/>
            </a:endParaRPr>
          </a:p>
          <a:p>
            <a:pPr marL="259079" marR="1459865">
              <a:lnSpc>
                <a:spcPct val="194300"/>
              </a:lnSpc>
              <a:spcBef>
                <a:spcPts val="1215"/>
              </a:spcBef>
            </a:pPr>
            <a:r>
              <a:rPr dirty="0" sz="1050" spc="10">
                <a:latin typeface="Courier New"/>
                <a:cs typeface="Courier New"/>
              </a:rPr>
              <a:t>String example </a:t>
            </a:r>
            <a:r>
              <a:rPr dirty="0" sz="1050" spc="15">
                <a:latin typeface="Courier New"/>
                <a:cs typeface="Courier New"/>
              </a:rPr>
              <a:t>= </a:t>
            </a:r>
            <a:r>
              <a:rPr dirty="0" sz="1050" spc="10">
                <a:solidFill>
                  <a:srgbClr val="993300"/>
                </a:solidFill>
                <a:latin typeface="Courier New"/>
                <a:cs typeface="Courier New"/>
              </a:rPr>
              <a:t>“Socrates asked, "Hemlock </a:t>
            </a:r>
            <a:r>
              <a:rPr dirty="0" sz="1050" spc="15">
                <a:solidFill>
                  <a:srgbClr val="993300"/>
                </a:solidFill>
                <a:latin typeface="Courier New"/>
                <a:cs typeface="Courier New"/>
              </a:rPr>
              <a:t>is </a:t>
            </a:r>
            <a:r>
              <a:rPr dirty="0" sz="1050" spc="10">
                <a:solidFill>
                  <a:srgbClr val="993300"/>
                </a:solidFill>
                <a:latin typeface="Courier New"/>
                <a:cs typeface="Courier New"/>
              </a:rPr>
              <a:t>poison?"”</a:t>
            </a:r>
            <a:r>
              <a:rPr dirty="0" sz="1050" spc="10">
                <a:latin typeface="Courier New"/>
                <a:cs typeface="Courier New"/>
              </a:rPr>
              <a:t>;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“Sincerely,\nMillard Fillmore\n”</a:t>
            </a:r>
            <a:r>
              <a:rPr dirty="0" sz="1050" spc="10">
                <a:latin typeface="Courier New"/>
                <a:cs typeface="Courier New"/>
              </a:rPr>
              <a:t>);  String title </a:t>
            </a:r>
            <a:r>
              <a:rPr dirty="0" sz="1050" spc="15">
                <a:latin typeface="Courier New"/>
                <a:cs typeface="Courier New"/>
              </a:rPr>
              <a:t>= </a:t>
            </a:r>
            <a:r>
              <a:rPr dirty="0" sz="1050" spc="10">
                <a:solidFill>
                  <a:srgbClr val="993300"/>
                </a:solidFill>
                <a:latin typeface="Courier New"/>
                <a:cs typeface="Courier New"/>
              </a:rPr>
              <a:t>“Sams Teach Yourself Node </a:t>
            </a:r>
            <a:r>
              <a:rPr dirty="0" sz="1050" spc="15">
                <a:solidFill>
                  <a:srgbClr val="993300"/>
                </a:solidFill>
                <a:latin typeface="Courier New"/>
                <a:cs typeface="Courier New"/>
              </a:rPr>
              <a:t>in </a:t>
            </a:r>
            <a:r>
              <a:rPr dirty="0" sz="1050" spc="10">
                <a:solidFill>
                  <a:srgbClr val="993300"/>
                </a:solidFill>
                <a:latin typeface="Courier New"/>
                <a:cs typeface="Courier New"/>
              </a:rPr>
              <a:t>the</a:t>
            </a:r>
            <a:r>
              <a:rPr dirty="0" sz="1050" spc="114">
                <a:solidFill>
                  <a:srgbClr val="993300"/>
                </a:solidFill>
                <a:latin typeface="Courier New"/>
                <a:cs typeface="Courier New"/>
              </a:rPr>
              <a:t> </a:t>
            </a:r>
            <a:r>
              <a:rPr dirty="0" sz="1050" spc="10">
                <a:solidFill>
                  <a:srgbClr val="993300"/>
                </a:solidFill>
                <a:latin typeface="Courier New"/>
                <a:cs typeface="Courier New"/>
              </a:rPr>
              <a:t>John\u2122”</a:t>
            </a:r>
            <a:r>
              <a:rPr dirty="0" sz="1050" spc="10">
                <a:latin typeface="Courier New"/>
                <a:cs typeface="Courier New"/>
              </a:rPr>
              <a:t>;</a:t>
            </a:r>
            <a:endParaRPr sz="1050">
              <a:latin typeface="Courier New"/>
              <a:cs typeface="Courier New"/>
            </a:endParaRPr>
          </a:p>
          <a:p>
            <a:pPr marL="12700" marR="598170">
              <a:lnSpc>
                <a:spcPct val="103499"/>
              </a:lnSpc>
              <a:spcBef>
                <a:spcPts val="655"/>
              </a:spcBef>
            </a:pPr>
            <a:r>
              <a:rPr dirty="0" sz="1450" spc="-10">
                <a:latin typeface="Times New Roman"/>
                <a:cs typeface="Times New Roman"/>
              </a:rPr>
              <a:t>In the last example, the Unicode code sequence </a:t>
            </a:r>
            <a:r>
              <a:rPr dirty="0" sz="1450" spc="-15">
                <a:latin typeface="Courier New"/>
                <a:cs typeface="Courier New"/>
              </a:rPr>
              <a:t>\u2122</a:t>
            </a:r>
            <a:r>
              <a:rPr dirty="0" sz="1450" spc="-360">
                <a:latin typeface="Courier New"/>
                <a:cs typeface="Courier New"/>
              </a:rPr>
              <a:t> </a:t>
            </a:r>
            <a:r>
              <a:rPr dirty="0" sz="1450" spc="-10">
                <a:latin typeface="Times New Roman"/>
                <a:cs typeface="Times New Roman"/>
              </a:rPr>
              <a:t>produces </a:t>
            </a:r>
            <a:r>
              <a:rPr dirty="0" sz="1450" spc="-5">
                <a:latin typeface="Times New Roman"/>
                <a:cs typeface="Times New Roman"/>
              </a:rPr>
              <a:t>a </a:t>
            </a:r>
            <a:r>
              <a:rPr dirty="0" sz="1450" spc="-15">
                <a:latin typeface="Times New Roman"/>
                <a:cs typeface="Times New Roman"/>
              </a:rPr>
              <a:t>™ </a:t>
            </a:r>
            <a:r>
              <a:rPr dirty="0" sz="1450" spc="-10">
                <a:latin typeface="Times New Roman"/>
                <a:cs typeface="Times New Roman"/>
              </a:rPr>
              <a:t>symbol on  systems that have been configured to support</a:t>
            </a:r>
            <a:r>
              <a:rPr dirty="0" sz="1450" spc="30">
                <a:latin typeface="Times New Roman"/>
                <a:cs typeface="Times New Roman"/>
              </a:rPr>
              <a:t> </a:t>
            </a:r>
            <a:r>
              <a:rPr dirty="0" sz="1450" spc="-10">
                <a:latin typeface="Times New Roman"/>
                <a:cs typeface="Times New Roman"/>
              </a:rPr>
              <a:t>Unicode.</a:t>
            </a:r>
            <a:endParaRPr sz="1450">
              <a:latin typeface="Times New Roman"/>
              <a:cs typeface="Times New Roman"/>
            </a:endParaRPr>
          </a:p>
          <a:p>
            <a:pPr>
              <a:lnSpc>
                <a:spcPct val="100000"/>
              </a:lnSpc>
              <a:spcBef>
                <a:spcPts val="35"/>
              </a:spcBef>
            </a:pPr>
            <a:endParaRPr sz="1400">
              <a:latin typeface="Times New Roman"/>
              <a:cs typeface="Times New Roman"/>
            </a:endParaRPr>
          </a:p>
          <a:p>
            <a:pPr marL="131445">
              <a:lnSpc>
                <a:spcPct val="100000"/>
              </a:lnSpc>
            </a:pPr>
            <a:r>
              <a:rPr dirty="0" sz="1450" spc="-10" b="1">
                <a:solidFill>
                  <a:srgbClr val="57595B"/>
                </a:solidFill>
                <a:latin typeface="Times New Roman"/>
                <a:cs typeface="Times New Roman"/>
              </a:rPr>
              <a:t>Caution</a:t>
            </a:r>
            <a:endParaRPr sz="1450">
              <a:latin typeface="Times New Roman"/>
              <a:cs typeface="Times New Roman"/>
            </a:endParaRPr>
          </a:p>
          <a:p>
            <a:pPr marL="259079" marR="240029">
              <a:lnSpc>
                <a:spcPts val="1660"/>
              </a:lnSpc>
              <a:spcBef>
                <a:spcPts val="760"/>
              </a:spcBef>
            </a:pPr>
            <a:r>
              <a:rPr dirty="0" sz="1450" spc="-10">
                <a:latin typeface="Times New Roman"/>
                <a:cs typeface="Times New Roman"/>
              </a:rPr>
              <a:t>Although Java supports the transmission </a:t>
            </a:r>
            <a:r>
              <a:rPr dirty="0" sz="1450" spc="-5">
                <a:latin typeface="Times New Roman"/>
                <a:cs typeface="Times New Roman"/>
              </a:rPr>
              <a:t>of </a:t>
            </a:r>
            <a:r>
              <a:rPr dirty="0" sz="1450" spc="-10">
                <a:latin typeface="Times New Roman"/>
                <a:cs typeface="Times New Roman"/>
              </a:rPr>
              <a:t>Unicode characters, </a:t>
            </a:r>
            <a:r>
              <a:rPr dirty="0" sz="1450" spc="-5">
                <a:latin typeface="Times New Roman"/>
                <a:cs typeface="Times New Roman"/>
              </a:rPr>
              <a:t>a </a:t>
            </a:r>
            <a:r>
              <a:rPr dirty="0" sz="1450" spc="-10">
                <a:latin typeface="Times New Roman"/>
                <a:cs typeface="Times New Roman"/>
              </a:rPr>
              <a:t>computer also  must support it for the characters to </a:t>
            </a:r>
            <a:r>
              <a:rPr dirty="0" sz="1450" spc="-5">
                <a:latin typeface="Times New Roman"/>
                <a:cs typeface="Times New Roman"/>
              </a:rPr>
              <a:t>be </a:t>
            </a:r>
            <a:r>
              <a:rPr dirty="0" sz="1450" spc="-10">
                <a:latin typeface="Times New Roman"/>
                <a:cs typeface="Times New Roman"/>
              </a:rPr>
              <a:t>displayed when the program is run. Unicode  support provides </a:t>
            </a:r>
            <a:r>
              <a:rPr dirty="0" sz="1450" spc="-5">
                <a:latin typeface="Times New Roman"/>
                <a:cs typeface="Times New Roman"/>
              </a:rPr>
              <a:t>a </a:t>
            </a:r>
            <a:r>
              <a:rPr dirty="0" sz="1450" spc="-10">
                <a:latin typeface="Times New Roman"/>
                <a:cs typeface="Times New Roman"/>
              </a:rPr>
              <a:t>way to encode its characters for systems that support the  standard. Java supports the display </a:t>
            </a:r>
            <a:r>
              <a:rPr dirty="0" sz="1450" spc="-5">
                <a:latin typeface="Times New Roman"/>
                <a:cs typeface="Times New Roman"/>
              </a:rPr>
              <a:t>of </a:t>
            </a:r>
            <a:r>
              <a:rPr dirty="0" sz="1450" spc="-10">
                <a:latin typeface="Times New Roman"/>
                <a:cs typeface="Times New Roman"/>
              </a:rPr>
              <a:t>any Unicode character that can </a:t>
            </a:r>
            <a:r>
              <a:rPr dirty="0" sz="1450" spc="-5">
                <a:latin typeface="Times New Roman"/>
                <a:cs typeface="Times New Roman"/>
              </a:rPr>
              <a:t>be </a:t>
            </a:r>
            <a:r>
              <a:rPr dirty="0" sz="1450" spc="-10">
                <a:latin typeface="Times New Roman"/>
                <a:cs typeface="Times New Roman"/>
              </a:rPr>
              <a:t>represented  by </a:t>
            </a:r>
            <a:r>
              <a:rPr dirty="0" sz="1450" spc="-5">
                <a:latin typeface="Times New Roman"/>
                <a:cs typeface="Times New Roman"/>
              </a:rPr>
              <a:t>a </a:t>
            </a:r>
            <a:r>
              <a:rPr dirty="0" sz="1450" spc="-10">
                <a:latin typeface="Times New Roman"/>
                <a:cs typeface="Times New Roman"/>
              </a:rPr>
              <a:t>host</a:t>
            </a:r>
            <a:r>
              <a:rPr dirty="0" sz="1450" spc="-5">
                <a:latin typeface="Times New Roman"/>
                <a:cs typeface="Times New Roman"/>
              </a:rPr>
              <a:t> </a:t>
            </a:r>
            <a:r>
              <a:rPr dirty="0" sz="1450" spc="-10">
                <a:latin typeface="Times New Roman"/>
                <a:cs typeface="Times New Roman"/>
              </a:rPr>
              <a:t>font.</a:t>
            </a:r>
            <a:endParaRPr sz="1450">
              <a:latin typeface="Times New Roman"/>
              <a:cs typeface="Times New Roman"/>
            </a:endParaRPr>
          </a:p>
          <a:p>
            <a:pPr marL="259079" marR="666115">
              <a:lnSpc>
                <a:spcPts val="1660"/>
              </a:lnSpc>
              <a:spcBef>
                <a:spcPts val="705"/>
              </a:spcBef>
            </a:pPr>
            <a:r>
              <a:rPr dirty="0" sz="1450" spc="-10">
                <a:latin typeface="Times New Roman"/>
                <a:cs typeface="Times New Roman"/>
              </a:rPr>
              <a:t>For more information about Unicode, visit the Unicode Consortium website at  </a:t>
            </a:r>
            <a:r>
              <a:rPr dirty="0" u="sng" sz="1450" spc="-15">
                <a:solidFill>
                  <a:srgbClr val="0000ED"/>
                </a:solidFill>
                <a:uFill>
                  <a:solidFill>
                    <a:srgbClr val="0000ED"/>
                  </a:solidFill>
                </a:uFill>
                <a:latin typeface="Times New Roman"/>
                <a:cs typeface="Times New Roman"/>
                <a:hlinkClick r:id="rId3"/>
              </a:rPr>
              <a:t>www.unicode.org</a:t>
            </a:r>
            <a:r>
              <a:rPr dirty="0" sz="1450" spc="-15">
                <a:latin typeface="Times New Roman"/>
                <a:cs typeface="Times New Roman"/>
              </a:rPr>
              <a:t>.</a:t>
            </a:r>
            <a:endParaRPr sz="1450">
              <a:latin typeface="Times New Roman"/>
              <a:cs typeface="Times New Roman"/>
            </a:endParaRPr>
          </a:p>
          <a:p>
            <a:pPr>
              <a:lnSpc>
                <a:spcPct val="100000"/>
              </a:lnSpc>
              <a:spcBef>
                <a:spcPts val="50"/>
              </a:spcBef>
            </a:pPr>
            <a:endParaRPr sz="1450">
              <a:latin typeface="Times New Roman"/>
              <a:cs typeface="Times New Roman"/>
            </a:endParaRPr>
          </a:p>
          <a:p>
            <a:pPr marL="12700" marR="30480" indent="-635">
              <a:lnSpc>
                <a:spcPts val="1660"/>
              </a:lnSpc>
            </a:pPr>
            <a:r>
              <a:rPr dirty="0" sz="1450" spc="-10">
                <a:latin typeface="Times New Roman"/>
                <a:cs typeface="Times New Roman"/>
              </a:rPr>
              <a:t>Although string literals are used in </a:t>
            </a:r>
            <a:r>
              <a:rPr dirty="0" sz="1450" spc="-5">
                <a:latin typeface="Times New Roman"/>
                <a:cs typeface="Times New Roman"/>
              </a:rPr>
              <a:t>a </a:t>
            </a:r>
            <a:r>
              <a:rPr dirty="0" sz="1450" spc="-10">
                <a:latin typeface="Times New Roman"/>
                <a:cs typeface="Times New Roman"/>
              </a:rPr>
              <a:t>manner similar to other literals in </a:t>
            </a:r>
            <a:r>
              <a:rPr dirty="0" sz="1450" spc="-5">
                <a:latin typeface="Times New Roman"/>
                <a:cs typeface="Times New Roman"/>
              </a:rPr>
              <a:t>a </a:t>
            </a:r>
            <a:r>
              <a:rPr dirty="0" sz="1450" spc="-10">
                <a:latin typeface="Times New Roman"/>
                <a:cs typeface="Times New Roman"/>
              </a:rPr>
              <a:t>program, they are  handled differently behind the</a:t>
            </a:r>
            <a:r>
              <a:rPr dirty="0" sz="1450" spc="5">
                <a:latin typeface="Times New Roman"/>
                <a:cs typeface="Times New Roman"/>
              </a:rPr>
              <a:t> </a:t>
            </a:r>
            <a:r>
              <a:rPr dirty="0" sz="1450" spc="-10">
                <a:latin typeface="Times New Roman"/>
                <a:cs typeface="Times New Roman"/>
              </a:rPr>
              <a:t>scenes.</a:t>
            </a:r>
            <a:endParaRPr sz="1450">
              <a:latin typeface="Times New Roman"/>
              <a:cs typeface="Times New Roman"/>
            </a:endParaRPr>
          </a:p>
          <a:p>
            <a:pPr marL="12700" marR="5080">
              <a:lnSpc>
                <a:spcPct val="97300"/>
              </a:lnSpc>
              <a:spcBef>
                <a:spcPts val="640"/>
              </a:spcBef>
            </a:pPr>
            <a:r>
              <a:rPr dirty="0" sz="1450" spc="-25">
                <a:latin typeface="Times New Roman"/>
                <a:cs typeface="Times New Roman"/>
              </a:rPr>
              <a:t>With </a:t>
            </a:r>
            <a:r>
              <a:rPr dirty="0" sz="1450" spc="-5">
                <a:latin typeface="Times New Roman"/>
                <a:cs typeface="Times New Roman"/>
              </a:rPr>
              <a:t>a </a:t>
            </a:r>
            <a:r>
              <a:rPr dirty="0" sz="1450" spc="-10">
                <a:latin typeface="Times New Roman"/>
                <a:cs typeface="Times New Roman"/>
              </a:rPr>
              <a:t>string literal, Java stores that value as </a:t>
            </a:r>
            <a:r>
              <a:rPr dirty="0" sz="1450" spc="-5">
                <a:latin typeface="Times New Roman"/>
                <a:cs typeface="Times New Roman"/>
              </a:rPr>
              <a:t>a </a:t>
            </a:r>
            <a:r>
              <a:rPr dirty="0" sz="1450" spc="-15">
                <a:latin typeface="Courier New"/>
                <a:cs typeface="Courier New"/>
              </a:rPr>
              <a:t>String </a:t>
            </a:r>
            <a:r>
              <a:rPr dirty="0" sz="1450" spc="-10">
                <a:latin typeface="Times New Roman"/>
                <a:cs typeface="Times New Roman"/>
              </a:rPr>
              <a:t>object. </a:t>
            </a:r>
            <a:r>
              <a:rPr dirty="0" sz="1450" spc="-60">
                <a:latin typeface="Times New Roman"/>
                <a:cs typeface="Times New Roman"/>
              </a:rPr>
              <a:t>You </a:t>
            </a:r>
            <a:r>
              <a:rPr dirty="0" sz="1450" spc="-15">
                <a:latin typeface="Times New Roman"/>
                <a:cs typeface="Times New Roman"/>
              </a:rPr>
              <a:t>don’t </a:t>
            </a:r>
            <a:r>
              <a:rPr dirty="0" sz="1450" spc="-10">
                <a:latin typeface="Times New Roman"/>
                <a:cs typeface="Times New Roman"/>
              </a:rPr>
              <a:t>have to  explicitly create </a:t>
            </a:r>
            <a:r>
              <a:rPr dirty="0" sz="1450" spc="-5">
                <a:latin typeface="Times New Roman"/>
                <a:cs typeface="Times New Roman"/>
              </a:rPr>
              <a:t>a </a:t>
            </a:r>
            <a:r>
              <a:rPr dirty="0" sz="1450" spc="-10">
                <a:latin typeface="Times New Roman"/>
                <a:cs typeface="Times New Roman"/>
              </a:rPr>
              <a:t>new object, as you must when working with other objects, so they are as  easy to work with as primitive data types. Strings are unusual in this respect—none </a:t>
            </a:r>
            <a:r>
              <a:rPr dirty="0" sz="1450" spc="-5">
                <a:latin typeface="Times New Roman"/>
                <a:cs typeface="Times New Roman"/>
              </a:rPr>
              <a:t>of </a:t>
            </a:r>
            <a:r>
              <a:rPr dirty="0" sz="1450" spc="-10">
                <a:latin typeface="Times New Roman"/>
                <a:cs typeface="Times New Roman"/>
              </a:rPr>
              <a:t>the  basic types are stored as an object when used. </a:t>
            </a:r>
            <a:r>
              <a:rPr dirty="0" sz="1450" spc="-35">
                <a:latin typeface="Times New Roman"/>
                <a:cs typeface="Times New Roman"/>
              </a:rPr>
              <a:t>You’ll </a:t>
            </a:r>
            <a:r>
              <a:rPr dirty="0" sz="1450" spc="-10">
                <a:latin typeface="Times New Roman"/>
                <a:cs typeface="Times New Roman"/>
              </a:rPr>
              <a:t>learn more about strings and the  </a:t>
            </a: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class later </a:t>
            </a:r>
            <a:r>
              <a:rPr dirty="0" sz="1450" spc="-5">
                <a:latin typeface="Times New Roman"/>
                <a:cs typeface="Times New Roman"/>
              </a:rPr>
              <a:t>.</a:t>
            </a:r>
            <a:endParaRPr sz="1450">
              <a:latin typeface="Times New Roman"/>
              <a:cs typeface="Times New Roman"/>
            </a:endParaRPr>
          </a:p>
        </p:txBody>
      </p:sp>
      <p:sp>
        <p:nvSpPr>
          <p:cNvPr id="15" name="object 15"/>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2</a:t>
            </a:fld>
            <a:r>
              <a:rPr dirty="0"/>
              <a:t> of</a:t>
            </a:r>
            <a:r>
              <a:rPr dirty="0" spc="-90"/>
              <a:t> </a:t>
            </a:r>
            <a:r>
              <a:rPr dirty="0"/>
              <a:t>24</a:t>
            </a:r>
          </a:p>
        </p:txBody>
      </p:sp>
      <p:sp>
        <p:nvSpPr>
          <p:cNvPr id="2" name="object 2"/>
          <p:cNvSpPr txBox="1"/>
          <p:nvPr/>
        </p:nvSpPr>
        <p:spPr>
          <a:xfrm>
            <a:off x="444495" y="337996"/>
            <a:ext cx="6648450" cy="9882505"/>
          </a:xfrm>
          <a:prstGeom prst="rect">
            <a:avLst/>
          </a:prstGeom>
        </p:spPr>
        <p:txBody>
          <a:bodyPr wrap="square" lIns="0" tIns="92075" rIns="0" bIns="0" rtlCol="0" vert="horz">
            <a:spAutoFit/>
          </a:bodyPr>
          <a:lstStyle/>
          <a:p>
            <a:pPr marL="12700">
              <a:lnSpc>
                <a:spcPct val="100000"/>
              </a:lnSpc>
              <a:spcBef>
                <a:spcPts val="725"/>
              </a:spcBef>
            </a:pPr>
            <a:r>
              <a:rPr dirty="0" sz="1450" spc="-10">
                <a:latin typeface="Times New Roman"/>
                <a:cs typeface="Times New Roman"/>
              </a:rPr>
              <a:t>produce </a:t>
            </a:r>
            <a:r>
              <a:rPr dirty="0" sz="1450" spc="-5">
                <a:latin typeface="Times New Roman"/>
                <a:cs typeface="Times New Roman"/>
              </a:rPr>
              <a:t>a </a:t>
            </a:r>
            <a:r>
              <a:rPr dirty="0" sz="1450" spc="-10">
                <a:latin typeface="Times New Roman"/>
                <a:cs typeface="Times New Roman"/>
              </a:rPr>
              <a:t>Java object. They are discussed later</a:t>
            </a:r>
            <a:r>
              <a:rPr dirty="0" sz="1450" spc="25">
                <a:latin typeface="Times New Roman"/>
                <a:cs typeface="Times New Roman"/>
              </a:rPr>
              <a:t> </a:t>
            </a:r>
            <a:r>
              <a:rPr dirty="0" sz="1450" spc="-25">
                <a:latin typeface="Times New Roman"/>
                <a:cs typeface="Times New Roman"/>
              </a:rPr>
              <a:t>today.</a:t>
            </a:r>
            <a:endParaRPr sz="1450">
              <a:latin typeface="Times New Roman"/>
              <a:cs typeface="Times New Roman"/>
            </a:endParaRPr>
          </a:p>
          <a:p>
            <a:pPr marL="12700" marR="19050">
              <a:lnSpc>
                <a:spcPct val="98000"/>
              </a:lnSpc>
              <a:spcBef>
                <a:spcPts val="660"/>
              </a:spcBef>
            </a:pPr>
            <a:r>
              <a:rPr dirty="0" sz="1450" spc="-10">
                <a:latin typeface="Times New Roman"/>
                <a:cs typeface="Times New Roman"/>
              </a:rPr>
              <a:t>Although many Java programs contain </a:t>
            </a:r>
            <a:r>
              <a:rPr dirty="0" sz="1450" spc="-5">
                <a:latin typeface="Times New Roman"/>
                <a:cs typeface="Times New Roman"/>
              </a:rPr>
              <a:t>one </a:t>
            </a:r>
            <a:r>
              <a:rPr dirty="0" sz="1450" spc="-10">
                <a:latin typeface="Times New Roman"/>
                <a:cs typeface="Times New Roman"/>
              </a:rPr>
              <a:t>statement per line, this is </a:t>
            </a:r>
            <a:r>
              <a:rPr dirty="0" sz="1450" spc="-5">
                <a:latin typeface="Times New Roman"/>
                <a:cs typeface="Times New Roman"/>
              </a:rPr>
              <a:t>a </a:t>
            </a:r>
            <a:r>
              <a:rPr dirty="0" sz="1450" spc="-10">
                <a:latin typeface="Times New Roman"/>
                <a:cs typeface="Times New Roman"/>
              </a:rPr>
              <a:t>formatting decision  that does </a:t>
            </a:r>
            <a:r>
              <a:rPr dirty="0" sz="1450" spc="-5">
                <a:latin typeface="Times New Roman"/>
                <a:cs typeface="Times New Roman"/>
              </a:rPr>
              <a:t>not </a:t>
            </a:r>
            <a:r>
              <a:rPr dirty="0" sz="1450" spc="-10">
                <a:latin typeface="Times New Roman"/>
                <a:cs typeface="Times New Roman"/>
              </a:rPr>
              <a:t>determine where </a:t>
            </a:r>
            <a:r>
              <a:rPr dirty="0" sz="1450" spc="-5">
                <a:latin typeface="Times New Roman"/>
                <a:cs typeface="Times New Roman"/>
              </a:rPr>
              <a:t>one </a:t>
            </a:r>
            <a:r>
              <a:rPr dirty="0" sz="1450" spc="-10">
                <a:latin typeface="Times New Roman"/>
                <a:cs typeface="Times New Roman"/>
              </a:rPr>
              <a:t>statement ends and another </a:t>
            </a:r>
            <a:r>
              <a:rPr dirty="0" sz="1450" spc="-5">
                <a:latin typeface="Times New Roman"/>
                <a:cs typeface="Times New Roman"/>
              </a:rPr>
              <a:t>one </a:t>
            </a:r>
            <a:r>
              <a:rPr dirty="0" sz="1450" spc="-10">
                <a:latin typeface="Times New Roman"/>
                <a:cs typeface="Times New Roman"/>
              </a:rPr>
              <a:t>begins. Each statement  in Java is terminated with </a:t>
            </a:r>
            <a:r>
              <a:rPr dirty="0" sz="1450" spc="-5">
                <a:latin typeface="Times New Roman"/>
                <a:cs typeface="Times New Roman"/>
              </a:rPr>
              <a:t>a </a:t>
            </a:r>
            <a:r>
              <a:rPr dirty="0" sz="1450" spc="-10">
                <a:latin typeface="Times New Roman"/>
                <a:cs typeface="Times New Roman"/>
              </a:rPr>
              <a:t>semicolon character </a:t>
            </a:r>
            <a:r>
              <a:rPr dirty="0" sz="1450" spc="-10">
                <a:latin typeface="Courier New"/>
                <a:cs typeface="Courier New"/>
              </a:rPr>
              <a:t>;</a:t>
            </a:r>
            <a:r>
              <a:rPr dirty="0" sz="1450" spc="-10">
                <a:latin typeface="Times New Roman"/>
                <a:cs typeface="Times New Roman"/>
              </a:rPr>
              <a:t>. A programmer can </a:t>
            </a:r>
            <a:r>
              <a:rPr dirty="0" sz="1450" spc="-5">
                <a:latin typeface="Times New Roman"/>
                <a:cs typeface="Times New Roman"/>
              </a:rPr>
              <a:t>put </a:t>
            </a:r>
            <a:r>
              <a:rPr dirty="0" sz="1450" spc="-10">
                <a:latin typeface="Times New Roman"/>
                <a:cs typeface="Times New Roman"/>
              </a:rPr>
              <a:t>more than </a:t>
            </a:r>
            <a:r>
              <a:rPr dirty="0" sz="1450" spc="-5">
                <a:latin typeface="Times New Roman"/>
                <a:cs typeface="Times New Roman"/>
              </a:rPr>
              <a:t>one  </a:t>
            </a:r>
            <a:r>
              <a:rPr dirty="0" sz="1450" spc="-10">
                <a:latin typeface="Times New Roman"/>
                <a:cs typeface="Times New Roman"/>
              </a:rPr>
              <a:t>statement on </a:t>
            </a:r>
            <a:r>
              <a:rPr dirty="0" sz="1450" spc="-5">
                <a:latin typeface="Times New Roman"/>
                <a:cs typeface="Times New Roman"/>
              </a:rPr>
              <a:t>a </a:t>
            </a:r>
            <a:r>
              <a:rPr dirty="0" sz="1450" spc="-10">
                <a:latin typeface="Times New Roman"/>
                <a:cs typeface="Times New Roman"/>
              </a:rPr>
              <a:t>line and it will compile </a:t>
            </a:r>
            <a:r>
              <a:rPr dirty="0" sz="1450" spc="-15">
                <a:latin typeface="Times New Roman"/>
                <a:cs typeface="Times New Roman"/>
              </a:rPr>
              <a:t>successfully, </a:t>
            </a:r>
            <a:r>
              <a:rPr dirty="0" sz="1450" spc="-10">
                <a:latin typeface="Times New Roman"/>
                <a:cs typeface="Times New Roman"/>
              </a:rPr>
              <a:t>as in the following</a:t>
            </a:r>
            <a:r>
              <a:rPr dirty="0" sz="1450" spc="75">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a:lnSpc>
                <a:spcPct val="100000"/>
              </a:lnSpc>
            </a:pPr>
            <a:endParaRPr sz="2150">
              <a:latin typeface="Times New Roman"/>
              <a:cs typeface="Times New Roman"/>
            </a:endParaRPr>
          </a:p>
          <a:p>
            <a:pPr marL="259079">
              <a:lnSpc>
                <a:spcPct val="100000"/>
              </a:lnSpc>
              <a:spcBef>
                <a:spcPts val="5"/>
              </a:spcBef>
            </a:pPr>
            <a:r>
              <a:rPr dirty="0" sz="1050" spc="10">
                <a:latin typeface="Courier New"/>
                <a:cs typeface="Courier New"/>
              </a:rPr>
              <a:t>spirit.</a:t>
            </a:r>
            <a:r>
              <a:rPr dirty="0" sz="1050" spc="10">
                <a:solidFill>
                  <a:srgbClr val="008000"/>
                </a:solidFill>
                <a:latin typeface="Courier New"/>
                <a:cs typeface="Courier New"/>
              </a:rPr>
              <a:t>speed </a:t>
            </a:r>
            <a:r>
              <a:rPr dirty="0" sz="1050" spc="15">
                <a:latin typeface="Courier New"/>
                <a:cs typeface="Courier New"/>
              </a:rPr>
              <a:t>= 2; </a:t>
            </a:r>
            <a:r>
              <a:rPr dirty="0" sz="1050" spc="10">
                <a:latin typeface="Courier New"/>
                <a:cs typeface="Courier New"/>
              </a:rPr>
              <a:t>spirit.</a:t>
            </a:r>
            <a:r>
              <a:rPr dirty="0" sz="1050" spc="10">
                <a:solidFill>
                  <a:srgbClr val="008000"/>
                </a:solidFill>
                <a:latin typeface="Courier New"/>
                <a:cs typeface="Courier New"/>
              </a:rPr>
              <a:t>temperature </a:t>
            </a:r>
            <a:r>
              <a:rPr dirty="0" sz="1050" spc="15">
                <a:latin typeface="Courier New"/>
                <a:cs typeface="Courier New"/>
              </a:rPr>
              <a:t>=</a:t>
            </a:r>
            <a:r>
              <a:rPr dirty="0" sz="1050" spc="25">
                <a:latin typeface="Courier New"/>
                <a:cs typeface="Courier New"/>
              </a:rPr>
              <a:t> </a:t>
            </a:r>
            <a:r>
              <a:rPr dirty="0" sz="1050" spc="10">
                <a:latin typeface="Courier New"/>
                <a:cs typeface="Courier New"/>
              </a:rPr>
              <a:t>-60;</a:t>
            </a:r>
            <a:endParaRPr sz="1050">
              <a:latin typeface="Courier New"/>
              <a:cs typeface="Courier New"/>
            </a:endParaRPr>
          </a:p>
          <a:p>
            <a:pPr marL="12700" marR="260350">
              <a:lnSpc>
                <a:spcPts val="1660"/>
              </a:lnSpc>
              <a:spcBef>
                <a:spcPts val="835"/>
              </a:spcBef>
            </a:pPr>
            <a:r>
              <a:rPr dirty="0" sz="1450" spc="-60">
                <a:latin typeface="Times New Roman"/>
                <a:cs typeface="Times New Roman"/>
              </a:rPr>
              <a:t>To </a:t>
            </a:r>
            <a:r>
              <a:rPr dirty="0" sz="1450" spc="-10">
                <a:latin typeface="Times New Roman"/>
                <a:cs typeface="Times New Roman"/>
              </a:rPr>
              <a:t>make </a:t>
            </a:r>
            <a:r>
              <a:rPr dirty="0" sz="1450" spc="-5">
                <a:latin typeface="Times New Roman"/>
                <a:cs typeface="Times New Roman"/>
              </a:rPr>
              <a:t>your </a:t>
            </a:r>
            <a:r>
              <a:rPr dirty="0" sz="1450" spc="-10">
                <a:latin typeface="Times New Roman"/>
                <a:cs typeface="Times New Roman"/>
              </a:rPr>
              <a:t>program more readable to other programmers (and yourself), you should  follow the convention </a:t>
            </a:r>
            <a:r>
              <a:rPr dirty="0" sz="1450" spc="-5">
                <a:latin typeface="Times New Roman"/>
                <a:cs typeface="Times New Roman"/>
              </a:rPr>
              <a:t>of </a:t>
            </a:r>
            <a:r>
              <a:rPr dirty="0" sz="1450" spc="-10">
                <a:latin typeface="Times New Roman"/>
                <a:cs typeface="Times New Roman"/>
              </a:rPr>
              <a:t>putting only </a:t>
            </a:r>
            <a:r>
              <a:rPr dirty="0" sz="1450" spc="-5">
                <a:latin typeface="Times New Roman"/>
                <a:cs typeface="Times New Roman"/>
              </a:rPr>
              <a:t>one </a:t>
            </a:r>
            <a:r>
              <a:rPr dirty="0" sz="1450" spc="-10">
                <a:latin typeface="Times New Roman"/>
                <a:cs typeface="Times New Roman"/>
              </a:rPr>
              <a:t>statement on each</a:t>
            </a:r>
            <a:r>
              <a:rPr dirty="0" sz="1450" spc="40">
                <a:latin typeface="Times New Roman"/>
                <a:cs typeface="Times New Roman"/>
              </a:rPr>
              <a:t> </a:t>
            </a:r>
            <a:r>
              <a:rPr dirty="0" sz="1450" spc="-10">
                <a:latin typeface="Times New Roman"/>
                <a:cs typeface="Times New Roman"/>
              </a:rPr>
              <a:t>line.</a:t>
            </a:r>
            <a:endParaRPr sz="1450">
              <a:latin typeface="Times New Roman"/>
              <a:cs typeface="Times New Roman"/>
            </a:endParaRPr>
          </a:p>
          <a:p>
            <a:pPr marL="12700" marR="170180" indent="-635">
              <a:lnSpc>
                <a:spcPct val="99300"/>
              </a:lnSpc>
              <a:spcBef>
                <a:spcPts val="605"/>
              </a:spcBef>
              <a:tabLst>
                <a:tab pos="3105150" algn="l"/>
              </a:tabLst>
            </a:pPr>
            <a:r>
              <a:rPr dirty="0" sz="1450" spc="-10">
                <a:latin typeface="Times New Roman"/>
                <a:cs typeface="Times New Roman"/>
              </a:rPr>
              <a:t>Statements in Java are grouped using an opening brace </a:t>
            </a:r>
            <a:r>
              <a:rPr dirty="0" sz="1450" spc="-10">
                <a:latin typeface="Courier New"/>
                <a:cs typeface="Courier New"/>
              </a:rPr>
              <a:t>{</a:t>
            </a:r>
            <a:r>
              <a:rPr dirty="0" sz="1450" spc="-430">
                <a:latin typeface="Courier New"/>
                <a:cs typeface="Courier New"/>
              </a:rPr>
              <a:t> </a:t>
            </a:r>
            <a:r>
              <a:rPr dirty="0" sz="1450" spc="-10">
                <a:latin typeface="Times New Roman"/>
                <a:cs typeface="Times New Roman"/>
              </a:rPr>
              <a:t>and </a:t>
            </a:r>
            <a:r>
              <a:rPr dirty="0" sz="1450" spc="-5">
                <a:latin typeface="Times New Roman"/>
                <a:cs typeface="Times New Roman"/>
              </a:rPr>
              <a:t>a </a:t>
            </a:r>
            <a:r>
              <a:rPr dirty="0" sz="1450" spc="-10">
                <a:latin typeface="Times New Roman"/>
                <a:cs typeface="Times New Roman"/>
              </a:rPr>
              <a:t>closing brace </a:t>
            </a:r>
            <a:r>
              <a:rPr dirty="0" sz="1450" spc="-10">
                <a:latin typeface="Courier New"/>
                <a:cs typeface="Courier New"/>
              </a:rPr>
              <a:t>}</a:t>
            </a:r>
            <a:r>
              <a:rPr dirty="0" sz="1450" spc="-10">
                <a:latin typeface="Times New Roman"/>
                <a:cs typeface="Times New Roman"/>
              </a:rPr>
              <a:t>. A group  </a:t>
            </a:r>
            <a:r>
              <a:rPr dirty="0" sz="1450" spc="-5">
                <a:latin typeface="Times New Roman"/>
                <a:cs typeface="Times New Roman"/>
              </a:rPr>
              <a:t>of </a:t>
            </a:r>
            <a:r>
              <a:rPr dirty="0" sz="1450" spc="-10">
                <a:latin typeface="Times New Roman"/>
                <a:cs typeface="Times New Roman"/>
              </a:rPr>
              <a:t>statements </a:t>
            </a:r>
            <a:r>
              <a:rPr dirty="0" sz="1450" spc="-15">
                <a:latin typeface="Times New Roman"/>
                <a:cs typeface="Times New Roman"/>
              </a:rPr>
              <a:t>organized </a:t>
            </a:r>
            <a:r>
              <a:rPr dirty="0" sz="1450" spc="-10">
                <a:latin typeface="Times New Roman"/>
                <a:cs typeface="Times New Roman"/>
              </a:rPr>
              <a:t>between these characters is called </a:t>
            </a:r>
            <a:r>
              <a:rPr dirty="0" sz="1450" spc="-5">
                <a:latin typeface="Times New Roman"/>
                <a:cs typeface="Times New Roman"/>
              </a:rPr>
              <a:t>a </a:t>
            </a:r>
            <a:r>
              <a:rPr dirty="0" sz="1450" spc="-10">
                <a:latin typeface="Times New Roman"/>
                <a:cs typeface="Times New Roman"/>
              </a:rPr>
              <a:t>block (or block statement).  </a:t>
            </a:r>
            <a:r>
              <a:rPr dirty="0" sz="1450" spc="-60">
                <a:latin typeface="Times New Roman"/>
                <a:cs typeface="Times New Roman"/>
              </a:rPr>
              <a:t>You </a:t>
            </a:r>
            <a:r>
              <a:rPr dirty="0" sz="1450" spc="-10">
                <a:latin typeface="Times New Roman"/>
                <a:cs typeface="Times New Roman"/>
              </a:rPr>
              <a:t>learn more about them</a:t>
            </a:r>
            <a:r>
              <a:rPr dirty="0" sz="1450" spc="45">
                <a:latin typeface="Times New Roman"/>
                <a:cs typeface="Times New Roman"/>
              </a:rPr>
              <a:t> </a:t>
            </a:r>
            <a:r>
              <a:rPr dirty="0" baseline="3968" sz="2100">
                <a:latin typeface="Times New Roman"/>
                <a:cs typeface="Times New Roman"/>
              </a:rPr>
              <a:t>later</a:t>
            </a:r>
            <a:r>
              <a:rPr dirty="0" baseline="3968" sz="2100" spc="15">
                <a:latin typeface="Times New Roman"/>
                <a:cs typeface="Times New Roman"/>
              </a:rPr>
              <a:t> </a:t>
            </a:r>
            <a:r>
              <a:rPr dirty="0" baseline="3968" sz="2100">
                <a:latin typeface="Times New Roman"/>
                <a:cs typeface="Times New Roman"/>
              </a:rPr>
              <a:t>during	</a:t>
            </a:r>
            <a:r>
              <a:rPr dirty="0" sz="1450" spc="-10">
                <a:latin typeface="Times New Roman"/>
                <a:cs typeface="Times New Roman"/>
              </a:rPr>
              <a:t>“</a:t>
            </a:r>
            <a:r>
              <a:rPr dirty="0" u="sng" sz="1450" spc="-10">
                <a:solidFill>
                  <a:srgbClr val="0000ED"/>
                </a:solidFill>
                <a:uFill>
                  <a:solidFill>
                    <a:srgbClr val="0000ED"/>
                  </a:solidFill>
                </a:uFill>
                <a:latin typeface="Times New Roman"/>
                <a:cs typeface="Times New Roman"/>
              </a:rPr>
              <a:t>Lists, Logic, and</a:t>
            </a:r>
            <a:r>
              <a:rPr dirty="0" u="sng" sz="1450">
                <a:solidFill>
                  <a:srgbClr val="0000ED"/>
                </a:solidFill>
                <a:uFill>
                  <a:solidFill>
                    <a:srgbClr val="0000ED"/>
                  </a:solidFill>
                </a:uFill>
                <a:latin typeface="Times New Roman"/>
                <a:cs typeface="Times New Roman"/>
              </a:rPr>
              <a:t> </a:t>
            </a:r>
            <a:r>
              <a:rPr dirty="0" u="sng" sz="1450" spc="-10">
                <a:solidFill>
                  <a:srgbClr val="0000ED"/>
                </a:solidFill>
                <a:uFill>
                  <a:solidFill>
                    <a:srgbClr val="0000ED"/>
                  </a:solidFill>
                </a:uFill>
                <a:latin typeface="Times New Roman"/>
                <a:cs typeface="Times New Roman"/>
              </a:rPr>
              <a:t>Loops</a:t>
            </a:r>
            <a:r>
              <a:rPr dirty="0" sz="1450" spc="-10">
                <a:latin typeface="Times New Roman"/>
                <a:cs typeface="Times New Roman"/>
              </a:rPr>
              <a:t>.”</a:t>
            </a:r>
            <a:endParaRPr sz="1450">
              <a:latin typeface="Times New Roman"/>
              <a:cs typeface="Times New Roman"/>
            </a:endParaRPr>
          </a:p>
          <a:p>
            <a:pPr>
              <a:lnSpc>
                <a:spcPct val="100000"/>
              </a:lnSpc>
            </a:pPr>
            <a:endParaRPr sz="1600">
              <a:latin typeface="Times New Roman"/>
              <a:cs typeface="Times New Roman"/>
            </a:endParaRPr>
          </a:p>
          <a:p>
            <a:pPr marL="12700">
              <a:lnSpc>
                <a:spcPct val="100000"/>
              </a:lnSpc>
              <a:spcBef>
                <a:spcPts val="935"/>
              </a:spcBef>
            </a:pPr>
            <a:r>
              <a:rPr dirty="0" sz="1650" spc="-20" b="1">
                <a:latin typeface="Times New Roman"/>
                <a:cs typeface="Times New Roman"/>
              </a:rPr>
              <a:t>Variables </a:t>
            </a:r>
            <a:r>
              <a:rPr dirty="0" sz="1650" b="1">
                <a:latin typeface="Times New Roman"/>
                <a:cs typeface="Times New Roman"/>
              </a:rPr>
              <a:t>and Data</a:t>
            </a:r>
            <a:r>
              <a:rPr dirty="0" sz="1650" spc="15" b="1">
                <a:latin typeface="Times New Roman"/>
                <a:cs typeface="Times New Roman"/>
              </a:rPr>
              <a:t> </a:t>
            </a:r>
            <a:r>
              <a:rPr dirty="0" sz="1650" spc="-25" b="1">
                <a:latin typeface="Times New Roman"/>
                <a:cs typeface="Times New Roman"/>
              </a:rPr>
              <a:t>Types</a:t>
            </a:r>
            <a:endParaRPr sz="1650">
              <a:latin typeface="Times New Roman"/>
              <a:cs typeface="Times New Roman"/>
            </a:endParaRPr>
          </a:p>
          <a:p>
            <a:pPr marL="14604">
              <a:lnSpc>
                <a:spcPts val="1700"/>
              </a:lnSpc>
              <a:spcBef>
                <a:spcPts val="925"/>
              </a:spcBef>
            </a:pPr>
            <a:r>
              <a:rPr dirty="0" sz="1450" spc="-10">
                <a:latin typeface="Times New Roman"/>
                <a:cs typeface="Times New Roman"/>
              </a:rPr>
              <a:t>A variable is </a:t>
            </a:r>
            <a:r>
              <a:rPr dirty="0" sz="1450" spc="-5">
                <a:latin typeface="Times New Roman"/>
                <a:cs typeface="Times New Roman"/>
              </a:rPr>
              <a:t>a </a:t>
            </a:r>
            <a:r>
              <a:rPr dirty="0" sz="1450" spc="-10">
                <a:latin typeface="Times New Roman"/>
                <a:cs typeface="Times New Roman"/>
              </a:rPr>
              <a:t>place where information can</a:t>
            </a:r>
            <a:r>
              <a:rPr dirty="0" sz="1450" spc="-60">
                <a:latin typeface="Times New Roman"/>
                <a:cs typeface="Times New Roman"/>
              </a:rPr>
              <a:t> </a:t>
            </a:r>
            <a:r>
              <a:rPr dirty="0" sz="1450" spc="-5">
                <a:latin typeface="Times New Roman"/>
                <a:cs typeface="Times New Roman"/>
              </a:rPr>
              <a:t>be</a:t>
            </a:r>
            <a:endParaRPr sz="1450">
              <a:latin typeface="Times New Roman"/>
              <a:cs typeface="Times New Roman"/>
            </a:endParaRPr>
          </a:p>
          <a:p>
            <a:pPr marL="12700">
              <a:lnSpc>
                <a:spcPts val="1655"/>
              </a:lnSpc>
            </a:pPr>
            <a:r>
              <a:rPr dirty="0" sz="1450" spc="-10">
                <a:latin typeface="Times New Roman"/>
                <a:cs typeface="Times New Roman"/>
              </a:rPr>
              <a:t>stored while </a:t>
            </a:r>
            <a:r>
              <a:rPr dirty="0" sz="1450" spc="-5">
                <a:latin typeface="Times New Roman"/>
                <a:cs typeface="Times New Roman"/>
              </a:rPr>
              <a:t>a </a:t>
            </a:r>
            <a:r>
              <a:rPr dirty="0" sz="1450" spc="-10">
                <a:latin typeface="Times New Roman"/>
                <a:cs typeface="Times New Roman"/>
              </a:rPr>
              <a:t>program is running. The value can </a:t>
            </a:r>
            <a:r>
              <a:rPr dirty="0" sz="1450" spc="-5">
                <a:latin typeface="Times New Roman"/>
                <a:cs typeface="Times New Roman"/>
              </a:rPr>
              <a:t>be </a:t>
            </a:r>
            <a:r>
              <a:rPr dirty="0" sz="1450" spc="-10">
                <a:latin typeface="Times New Roman"/>
                <a:cs typeface="Times New Roman"/>
              </a:rPr>
              <a:t>changed at any point in the</a:t>
            </a:r>
            <a:r>
              <a:rPr dirty="0" sz="1450" spc="155">
                <a:latin typeface="Times New Roman"/>
                <a:cs typeface="Times New Roman"/>
              </a:rPr>
              <a:t> </a:t>
            </a:r>
            <a:r>
              <a:rPr dirty="0" sz="1450" spc="-10">
                <a:latin typeface="Times New Roman"/>
                <a:cs typeface="Times New Roman"/>
              </a:rPr>
              <a:t>program</a:t>
            </a:r>
            <a:endParaRPr sz="1450">
              <a:latin typeface="Times New Roman"/>
              <a:cs typeface="Times New Roman"/>
            </a:endParaRPr>
          </a:p>
          <a:p>
            <a:pPr marL="12700">
              <a:lnSpc>
                <a:spcPts val="1700"/>
              </a:lnSpc>
            </a:pPr>
            <a:r>
              <a:rPr dirty="0" sz="1450" spc="-10">
                <a:latin typeface="Times New Roman"/>
                <a:cs typeface="Times New Roman"/>
              </a:rPr>
              <a:t>—hence the</a:t>
            </a:r>
            <a:r>
              <a:rPr dirty="0" sz="1450" spc="-5">
                <a:latin typeface="Times New Roman"/>
                <a:cs typeface="Times New Roman"/>
              </a:rPr>
              <a:t> </a:t>
            </a:r>
            <a:r>
              <a:rPr dirty="0" sz="1450" spc="-10">
                <a:latin typeface="Times New Roman"/>
                <a:cs typeface="Times New Roman"/>
              </a:rPr>
              <a:t>name.</a:t>
            </a:r>
            <a:endParaRPr sz="1450">
              <a:latin typeface="Times New Roman"/>
              <a:cs typeface="Times New Roman"/>
            </a:endParaRPr>
          </a:p>
          <a:p>
            <a:pPr marL="12700" marR="215900" indent="-635">
              <a:lnSpc>
                <a:spcPts val="1660"/>
              </a:lnSpc>
              <a:spcBef>
                <a:spcPts val="755"/>
              </a:spcBef>
            </a:pPr>
            <a:r>
              <a:rPr dirty="0" sz="1450" spc="-60">
                <a:latin typeface="Times New Roman"/>
                <a:cs typeface="Times New Roman"/>
              </a:rPr>
              <a:t>To </a:t>
            </a:r>
            <a:r>
              <a:rPr dirty="0" sz="1450" spc="-10">
                <a:latin typeface="Times New Roman"/>
                <a:cs typeface="Times New Roman"/>
              </a:rPr>
              <a:t>create </a:t>
            </a:r>
            <a:r>
              <a:rPr dirty="0" sz="1450" spc="-5">
                <a:latin typeface="Times New Roman"/>
                <a:cs typeface="Times New Roman"/>
              </a:rPr>
              <a:t>a </a:t>
            </a:r>
            <a:r>
              <a:rPr dirty="0" sz="1450" spc="-10">
                <a:latin typeface="Times New Roman"/>
                <a:cs typeface="Times New Roman"/>
              </a:rPr>
              <a:t>variable, you must give it </a:t>
            </a:r>
            <a:r>
              <a:rPr dirty="0" sz="1450" spc="-5">
                <a:latin typeface="Times New Roman"/>
                <a:cs typeface="Times New Roman"/>
              </a:rPr>
              <a:t>a </a:t>
            </a:r>
            <a:r>
              <a:rPr dirty="0" sz="1450" spc="-10">
                <a:latin typeface="Times New Roman"/>
                <a:cs typeface="Times New Roman"/>
              </a:rPr>
              <a:t>name and identify the type </a:t>
            </a:r>
            <a:r>
              <a:rPr dirty="0" sz="1450" spc="-5">
                <a:latin typeface="Times New Roman"/>
                <a:cs typeface="Times New Roman"/>
              </a:rPr>
              <a:t>of </a:t>
            </a:r>
            <a:r>
              <a:rPr dirty="0" sz="1450" spc="-10">
                <a:latin typeface="Times New Roman"/>
                <a:cs typeface="Times New Roman"/>
              </a:rPr>
              <a:t>information it will  store. </a:t>
            </a:r>
            <a:r>
              <a:rPr dirty="0" sz="1450" spc="-60">
                <a:latin typeface="Times New Roman"/>
                <a:cs typeface="Times New Roman"/>
              </a:rPr>
              <a:t>You </a:t>
            </a:r>
            <a:r>
              <a:rPr dirty="0" sz="1450" spc="-10">
                <a:latin typeface="Times New Roman"/>
                <a:cs typeface="Times New Roman"/>
              </a:rPr>
              <a:t>also can give </a:t>
            </a:r>
            <a:r>
              <a:rPr dirty="0" sz="1450" spc="-5">
                <a:latin typeface="Times New Roman"/>
                <a:cs typeface="Times New Roman"/>
              </a:rPr>
              <a:t>a </a:t>
            </a:r>
            <a:r>
              <a:rPr dirty="0" sz="1450" spc="-10">
                <a:latin typeface="Times New Roman"/>
                <a:cs typeface="Times New Roman"/>
              </a:rPr>
              <a:t>variable an initial value at the same time you create</a:t>
            </a:r>
            <a:r>
              <a:rPr dirty="0" sz="1450" spc="165">
                <a:latin typeface="Times New Roman"/>
                <a:cs typeface="Times New Roman"/>
              </a:rPr>
              <a:t> </a:t>
            </a:r>
            <a:r>
              <a:rPr dirty="0" sz="1450" spc="-10">
                <a:latin typeface="Times New Roman"/>
                <a:cs typeface="Times New Roman"/>
              </a:rPr>
              <a:t>it.</a:t>
            </a:r>
            <a:endParaRPr sz="1450">
              <a:latin typeface="Times New Roman"/>
              <a:cs typeface="Times New Roman"/>
            </a:endParaRPr>
          </a:p>
          <a:p>
            <a:pPr marL="12700" marR="197485" indent="-635">
              <a:lnSpc>
                <a:spcPts val="2470"/>
              </a:lnSpc>
              <a:spcBef>
                <a:spcPts val="65"/>
              </a:spcBef>
            </a:pPr>
            <a:r>
              <a:rPr dirty="0" sz="1450" spc="-10">
                <a:latin typeface="Times New Roman"/>
                <a:cs typeface="Times New Roman"/>
              </a:rPr>
              <a:t>Java has three kinds </a:t>
            </a:r>
            <a:r>
              <a:rPr dirty="0" sz="1450" spc="-5">
                <a:latin typeface="Times New Roman"/>
                <a:cs typeface="Times New Roman"/>
              </a:rPr>
              <a:t>of </a:t>
            </a:r>
            <a:r>
              <a:rPr dirty="0" sz="1450" spc="-10">
                <a:latin typeface="Times New Roman"/>
                <a:cs typeface="Times New Roman"/>
              </a:rPr>
              <a:t>variables: instance variables, class variables, and local variables.  </a:t>
            </a:r>
            <a:r>
              <a:rPr dirty="0" baseline="3831" sz="2175" spc="-15">
                <a:latin typeface="Times New Roman"/>
                <a:cs typeface="Times New Roman"/>
              </a:rPr>
              <a:t>Instance </a:t>
            </a:r>
            <a:r>
              <a:rPr dirty="0" baseline="3831" sz="2175">
                <a:latin typeface="Times New Roman"/>
                <a:cs typeface="Times New Roman"/>
              </a:rPr>
              <a:t>variables,</a:t>
            </a:r>
            <a:r>
              <a:rPr dirty="0" sz="1400">
                <a:latin typeface="Times New Roman"/>
                <a:cs typeface="Times New Roman"/>
              </a:rPr>
              <a:t>define an object’s attributes.</a:t>
            </a:r>
            <a:endParaRPr sz="1400">
              <a:latin typeface="Times New Roman"/>
              <a:cs typeface="Times New Roman"/>
            </a:endParaRPr>
          </a:p>
          <a:p>
            <a:pPr marL="12700" marR="95885" indent="-635">
              <a:lnSpc>
                <a:spcPts val="1660"/>
              </a:lnSpc>
              <a:spcBef>
                <a:spcPts val="464"/>
              </a:spcBef>
            </a:pPr>
            <a:r>
              <a:rPr dirty="0" sz="1450" spc="-10">
                <a:latin typeface="Times New Roman"/>
                <a:cs typeface="Times New Roman"/>
              </a:rPr>
              <a:t>Class variables define the attributes </a:t>
            </a:r>
            <a:r>
              <a:rPr dirty="0" sz="1450" spc="-5">
                <a:latin typeface="Times New Roman"/>
                <a:cs typeface="Times New Roman"/>
              </a:rPr>
              <a:t>of </a:t>
            </a:r>
            <a:r>
              <a:rPr dirty="0" sz="1450" spc="-10">
                <a:latin typeface="Times New Roman"/>
                <a:cs typeface="Times New Roman"/>
              </a:rPr>
              <a:t>an entire class </a:t>
            </a:r>
            <a:r>
              <a:rPr dirty="0" sz="1450" spc="-5">
                <a:latin typeface="Times New Roman"/>
                <a:cs typeface="Times New Roman"/>
              </a:rPr>
              <a:t>of </a:t>
            </a:r>
            <a:r>
              <a:rPr dirty="0" sz="1450" spc="-10">
                <a:latin typeface="Times New Roman"/>
                <a:cs typeface="Times New Roman"/>
              </a:rPr>
              <a:t>objects and apply to all instances  </a:t>
            </a:r>
            <a:r>
              <a:rPr dirty="0" sz="1450" spc="-5">
                <a:latin typeface="Times New Roman"/>
                <a:cs typeface="Times New Roman"/>
              </a:rPr>
              <a:t>of</a:t>
            </a:r>
            <a:r>
              <a:rPr dirty="0" sz="1450" spc="-10">
                <a:latin typeface="Times New Roman"/>
                <a:cs typeface="Times New Roman"/>
              </a:rPr>
              <a:t> it.</a:t>
            </a:r>
            <a:endParaRPr sz="1450">
              <a:latin typeface="Times New Roman"/>
              <a:cs typeface="Times New Roman"/>
            </a:endParaRPr>
          </a:p>
          <a:p>
            <a:pPr marL="12700" marR="173990" indent="-635">
              <a:lnSpc>
                <a:spcPts val="1660"/>
              </a:lnSpc>
              <a:spcBef>
                <a:spcPts val="710"/>
              </a:spcBef>
            </a:pPr>
            <a:r>
              <a:rPr dirty="0" sz="1450" spc="-10">
                <a:latin typeface="Times New Roman"/>
                <a:cs typeface="Times New Roman"/>
              </a:rPr>
              <a:t>Local variables are used inside method definitions </a:t>
            </a:r>
            <a:r>
              <a:rPr dirty="0" sz="1450" spc="-5">
                <a:latin typeface="Times New Roman"/>
                <a:cs typeface="Times New Roman"/>
              </a:rPr>
              <a:t>or </a:t>
            </a:r>
            <a:r>
              <a:rPr dirty="0" sz="1450" spc="-10">
                <a:latin typeface="Times New Roman"/>
                <a:cs typeface="Times New Roman"/>
              </a:rPr>
              <a:t>even smaller blocks </a:t>
            </a:r>
            <a:r>
              <a:rPr dirty="0" sz="1450" spc="-5">
                <a:latin typeface="Times New Roman"/>
                <a:cs typeface="Times New Roman"/>
              </a:rPr>
              <a:t>of </a:t>
            </a:r>
            <a:r>
              <a:rPr dirty="0" sz="1450" spc="-10">
                <a:latin typeface="Times New Roman"/>
                <a:cs typeface="Times New Roman"/>
              </a:rPr>
              <a:t>statements  within </a:t>
            </a:r>
            <a:r>
              <a:rPr dirty="0" sz="1450" spc="-5">
                <a:latin typeface="Times New Roman"/>
                <a:cs typeface="Times New Roman"/>
              </a:rPr>
              <a:t>a </a:t>
            </a:r>
            <a:r>
              <a:rPr dirty="0" sz="1450" spc="-10">
                <a:latin typeface="Times New Roman"/>
                <a:cs typeface="Times New Roman"/>
              </a:rPr>
              <a:t>method. </a:t>
            </a:r>
            <a:r>
              <a:rPr dirty="0" sz="1450" spc="-60">
                <a:latin typeface="Times New Roman"/>
                <a:cs typeface="Times New Roman"/>
              </a:rPr>
              <a:t>You </a:t>
            </a:r>
            <a:r>
              <a:rPr dirty="0" sz="1450" spc="-10">
                <a:latin typeface="Times New Roman"/>
                <a:cs typeface="Times New Roman"/>
              </a:rPr>
              <a:t>can use them only while the method </a:t>
            </a:r>
            <a:r>
              <a:rPr dirty="0" sz="1450" spc="-5">
                <a:latin typeface="Times New Roman"/>
                <a:cs typeface="Times New Roman"/>
              </a:rPr>
              <a:t>or </a:t>
            </a:r>
            <a:r>
              <a:rPr dirty="0" sz="1450" spc="-10">
                <a:latin typeface="Times New Roman"/>
                <a:cs typeface="Times New Roman"/>
              </a:rPr>
              <a:t>block is being executed by  the Java </a:t>
            </a:r>
            <a:r>
              <a:rPr dirty="0" sz="1450" spc="-20">
                <a:latin typeface="Times New Roman"/>
                <a:cs typeface="Times New Roman"/>
              </a:rPr>
              <a:t>Virtual </a:t>
            </a:r>
            <a:r>
              <a:rPr dirty="0" sz="1450" spc="-10">
                <a:latin typeface="Times New Roman"/>
                <a:cs typeface="Times New Roman"/>
              </a:rPr>
              <a:t>Machine. They cease to exist</a:t>
            </a:r>
            <a:r>
              <a:rPr dirty="0" sz="1450" spc="35">
                <a:latin typeface="Times New Roman"/>
                <a:cs typeface="Times New Roman"/>
              </a:rPr>
              <a:t> </a:t>
            </a:r>
            <a:r>
              <a:rPr dirty="0" sz="1450" spc="-10">
                <a:latin typeface="Times New Roman"/>
                <a:cs typeface="Times New Roman"/>
              </a:rPr>
              <a:t>afterward.</a:t>
            </a:r>
            <a:endParaRPr sz="1450">
              <a:latin typeface="Times New Roman"/>
              <a:cs typeface="Times New Roman"/>
            </a:endParaRPr>
          </a:p>
          <a:p>
            <a:pPr marL="12700" marR="41910">
              <a:lnSpc>
                <a:spcPts val="1660"/>
              </a:lnSpc>
              <a:spcBef>
                <a:spcPts val="710"/>
              </a:spcBef>
            </a:pPr>
            <a:r>
              <a:rPr dirty="0" sz="1450" spc="-10">
                <a:latin typeface="Times New Roman"/>
                <a:cs typeface="Times New Roman"/>
              </a:rPr>
              <a:t>Although all three kinds </a:t>
            </a:r>
            <a:r>
              <a:rPr dirty="0" sz="1450" spc="-5">
                <a:latin typeface="Times New Roman"/>
                <a:cs typeface="Times New Roman"/>
              </a:rPr>
              <a:t>of </a:t>
            </a:r>
            <a:r>
              <a:rPr dirty="0" sz="1450" spc="-10">
                <a:latin typeface="Times New Roman"/>
                <a:cs typeface="Times New Roman"/>
              </a:rPr>
              <a:t>variables are created in much the same </a:t>
            </a:r>
            <a:r>
              <a:rPr dirty="0" sz="1450" spc="-35">
                <a:latin typeface="Times New Roman"/>
                <a:cs typeface="Times New Roman"/>
              </a:rPr>
              <a:t>way, </a:t>
            </a:r>
            <a:r>
              <a:rPr dirty="0" sz="1450" spc="-10">
                <a:latin typeface="Times New Roman"/>
                <a:cs typeface="Times New Roman"/>
              </a:rPr>
              <a:t>class and instance  variables are used in </a:t>
            </a:r>
            <a:r>
              <a:rPr dirty="0" sz="1450" spc="-5">
                <a:latin typeface="Times New Roman"/>
                <a:cs typeface="Times New Roman"/>
              </a:rPr>
              <a:t>a </a:t>
            </a:r>
            <a:r>
              <a:rPr dirty="0" sz="1450" spc="-15">
                <a:latin typeface="Times New Roman"/>
                <a:cs typeface="Times New Roman"/>
              </a:rPr>
              <a:t>different </a:t>
            </a:r>
            <a:r>
              <a:rPr dirty="0" sz="1450" spc="-10">
                <a:latin typeface="Times New Roman"/>
                <a:cs typeface="Times New Roman"/>
              </a:rPr>
              <a:t>manner than local variables. </a:t>
            </a:r>
            <a:r>
              <a:rPr dirty="0" sz="1450" spc="-60">
                <a:latin typeface="Times New Roman"/>
                <a:cs typeface="Times New Roman"/>
              </a:rPr>
              <a:t>You </a:t>
            </a:r>
            <a:r>
              <a:rPr dirty="0" sz="1450" spc="-10">
                <a:latin typeface="Times New Roman"/>
                <a:cs typeface="Times New Roman"/>
              </a:rPr>
              <a:t>learn about local  variables today and explore instance and class variables </a:t>
            </a:r>
            <a:r>
              <a:rPr dirty="0" sz="1000">
                <a:latin typeface="Arial"/>
                <a:cs typeface="Arial"/>
              </a:rPr>
              <a:t>to the next </a:t>
            </a:r>
            <a:r>
              <a:rPr dirty="0" sz="1000" spc="-10">
                <a:latin typeface="Arial"/>
                <a:cs typeface="Arial"/>
              </a:rPr>
              <a:t>lectures</a:t>
            </a:r>
            <a:r>
              <a:rPr dirty="0" sz="1450" spc="-10">
                <a:latin typeface="Times New Roman"/>
                <a:cs typeface="Times New Roman"/>
              </a:rPr>
              <a:t>“</a:t>
            </a:r>
            <a:r>
              <a:rPr dirty="0" u="sng" sz="1450" spc="-10">
                <a:solidFill>
                  <a:srgbClr val="0000ED"/>
                </a:solidFill>
                <a:uFill>
                  <a:solidFill>
                    <a:srgbClr val="0000ED"/>
                  </a:solidFill>
                </a:uFill>
                <a:latin typeface="Times New Roman"/>
                <a:cs typeface="Times New Roman"/>
              </a:rPr>
              <a:t>Working with </a:t>
            </a:r>
            <a:r>
              <a:rPr dirty="0" sz="1450" spc="-10">
                <a:solidFill>
                  <a:srgbClr val="0000ED"/>
                </a:solidFill>
                <a:latin typeface="Times New Roman"/>
                <a:cs typeface="Times New Roman"/>
              </a:rPr>
              <a:t> </a:t>
            </a:r>
            <a:r>
              <a:rPr dirty="0" u="sng" sz="1450" spc="-10">
                <a:solidFill>
                  <a:srgbClr val="0000ED"/>
                </a:solidFill>
                <a:uFill>
                  <a:solidFill>
                    <a:srgbClr val="0000ED"/>
                  </a:solidFill>
                </a:uFill>
                <a:latin typeface="Times New Roman"/>
                <a:cs typeface="Times New Roman"/>
              </a:rPr>
              <a:t>Objects</a:t>
            </a:r>
            <a:r>
              <a:rPr dirty="0" sz="1450" spc="-10">
                <a:latin typeface="Times New Roman"/>
                <a:cs typeface="Times New Roman"/>
              </a:rPr>
              <a:t>.”</a:t>
            </a:r>
            <a:endParaRPr sz="1450">
              <a:latin typeface="Times New Roman"/>
              <a:cs typeface="Times New Roman"/>
            </a:endParaRPr>
          </a:p>
          <a:p>
            <a:pPr marL="12700">
              <a:lnSpc>
                <a:spcPct val="100000"/>
              </a:lnSpc>
              <a:spcBef>
                <a:spcPts val="1320"/>
              </a:spcBef>
            </a:pPr>
            <a:r>
              <a:rPr dirty="0" sz="1650" spc="-5" b="1">
                <a:latin typeface="Times New Roman"/>
                <a:cs typeface="Times New Roman"/>
              </a:rPr>
              <a:t>Creating </a:t>
            </a:r>
            <a:r>
              <a:rPr dirty="0" sz="1650" spc="-20" b="1">
                <a:latin typeface="Times New Roman"/>
                <a:cs typeface="Times New Roman"/>
              </a:rPr>
              <a:t>Variables</a:t>
            </a:r>
            <a:endParaRPr sz="1650">
              <a:latin typeface="Times New Roman"/>
              <a:cs typeface="Times New Roman"/>
            </a:endParaRPr>
          </a:p>
          <a:p>
            <a:pPr marL="12700" marR="5080" indent="-635">
              <a:lnSpc>
                <a:spcPts val="1660"/>
              </a:lnSpc>
              <a:spcBef>
                <a:spcPts val="790"/>
              </a:spcBef>
            </a:pPr>
            <a:r>
              <a:rPr dirty="0" sz="1450" spc="-10">
                <a:latin typeface="Times New Roman"/>
                <a:cs typeface="Times New Roman"/>
              </a:rPr>
              <a:t>Before you can use </a:t>
            </a:r>
            <a:r>
              <a:rPr dirty="0" sz="1450" spc="-5">
                <a:latin typeface="Times New Roman"/>
                <a:cs typeface="Times New Roman"/>
              </a:rPr>
              <a:t>a </a:t>
            </a:r>
            <a:r>
              <a:rPr dirty="0" sz="1450" spc="-10">
                <a:latin typeface="Times New Roman"/>
                <a:cs typeface="Times New Roman"/>
              </a:rPr>
              <a:t>variable in </a:t>
            </a:r>
            <a:r>
              <a:rPr dirty="0" sz="1450" spc="-5">
                <a:latin typeface="Times New Roman"/>
                <a:cs typeface="Times New Roman"/>
              </a:rPr>
              <a:t>a </a:t>
            </a:r>
            <a:r>
              <a:rPr dirty="0" sz="1450" spc="-10">
                <a:latin typeface="Times New Roman"/>
                <a:cs typeface="Times New Roman"/>
              </a:rPr>
              <a:t>Java program, you must create the variable by declaring  its name and the type </a:t>
            </a:r>
            <a:r>
              <a:rPr dirty="0" sz="1450" spc="-5">
                <a:latin typeface="Times New Roman"/>
                <a:cs typeface="Times New Roman"/>
              </a:rPr>
              <a:t>of </a:t>
            </a:r>
            <a:r>
              <a:rPr dirty="0" sz="1450" spc="-10">
                <a:latin typeface="Times New Roman"/>
                <a:cs typeface="Times New Roman"/>
              </a:rPr>
              <a:t>information it will store. The type </a:t>
            </a:r>
            <a:r>
              <a:rPr dirty="0" sz="1450" spc="-5">
                <a:latin typeface="Times New Roman"/>
                <a:cs typeface="Times New Roman"/>
              </a:rPr>
              <a:t>of </a:t>
            </a:r>
            <a:r>
              <a:rPr dirty="0" sz="1450" spc="-10">
                <a:latin typeface="Times New Roman"/>
                <a:cs typeface="Times New Roman"/>
              </a:rPr>
              <a:t>information is listed first,  followed by the name </a:t>
            </a:r>
            <a:r>
              <a:rPr dirty="0" sz="1450" spc="-5">
                <a:latin typeface="Times New Roman"/>
                <a:cs typeface="Times New Roman"/>
              </a:rPr>
              <a:t>of </a:t>
            </a:r>
            <a:r>
              <a:rPr dirty="0" sz="1450" spc="-10">
                <a:latin typeface="Times New Roman"/>
                <a:cs typeface="Times New Roman"/>
              </a:rPr>
              <a:t>the variable. The following all are examples </a:t>
            </a:r>
            <a:r>
              <a:rPr dirty="0" sz="1450" spc="-5">
                <a:latin typeface="Times New Roman"/>
                <a:cs typeface="Times New Roman"/>
              </a:rPr>
              <a:t>of </a:t>
            </a:r>
            <a:r>
              <a:rPr dirty="0" sz="1450" spc="-10">
                <a:latin typeface="Times New Roman"/>
                <a:cs typeface="Times New Roman"/>
              </a:rPr>
              <a:t>variable  declarations:</a:t>
            </a:r>
            <a:endParaRPr sz="1450">
              <a:latin typeface="Times New Roman"/>
              <a:cs typeface="Times New Roman"/>
            </a:endParaRPr>
          </a:p>
          <a:p>
            <a:pPr marL="259079" marR="4982210">
              <a:lnSpc>
                <a:spcPts val="1220"/>
              </a:lnSpc>
              <a:spcBef>
                <a:spcPts val="625"/>
              </a:spcBef>
            </a:pPr>
            <a:r>
              <a:rPr dirty="0" sz="1050" spc="10">
                <a:solidFill>
                  <a:srgbClr val="0000FF"/>
                </a:solidFill>
                <a:latin typeface="Courier New"/>
                <a:cs typeface="Courier New"/>
              </a:rPr>
              <a:t>int </a:t>
            </a:r>
            <a:r>
              <a:rPr dirty="0" sz="1050" spc="10">
                <a:latin typeface="Courier New"/>
                <a:cs typeface="Courier New"/>
              </a:rPr>
              <a:t>loanLength;  String message;  </a:t>
            </a:r>
            <a:r>
              <a:rPr dirty="0" sz="1050" spc="10">
                <a:solidFill>
                  <a:srgbClr val="0000FF"/>
                </a:solidFill>
                <a:latin typeface="Courier New"/>
                <a:cs typeface="Courier New"/>
              </a:rPr>
              <a:t>boolean</a:t>
            </a:r>
            <a:r>
              <a:rPr dirty="0" sz="1050" spc="-25">
                <a:solidFill>
                  <a:srgbClr val="0000FF"/>
                </a:solidFill>
                <a:latin typeface="Courier New"/>
                <a:cs typeface="Courier New"/>
              </a:rPr>
              <a:t> </a:t>
            </a:r>
            <a:r>
              <a:rPr dirty="0" sz="1050" spc="10">
                <a:latin typeface="Courier New"/>
                <a:cs typeface="Courier New"/>
              </a:rPr>
              <a:t>gameOver;</a:t>
            </a:r>
            <a:endParaRPr sz="1050">
              <a:latin typeface="Courier New"/>
              <a:cs typeface="Courier New"/>
            </a:endParaRPr>
          </a:p>
          <a:p>
            <a:pPr marL="12700">
              <a:lnSpc>
                <a:spcPct val="100000"/>
              </a:lnSpc>
              <a:spcBef>
                <a:spcPts val="695"/>
              </a:spcBef>
            </a:pPr>
            <a:r>
              <a:rPr dirty="0" sz="1450" spc="-10">
                <a:latin typeface="Times New Roman"/>
                <a:cs typeface="Times New Roman"/>
              </a:rPr>
              <a:t>In</a:t>
            </a:r>
            <a:r>
              <a:rPr dirty="0" sz="1450">
                <a:latin typeface="Times New Roman"/>
                <a:cs typeface="Times New Roman"/>
              </a:rPr>
              <a:t> </a:t>
            </a:r>
            <a:r>
              <a:rPr dirty="0" sz="1450" spc="-10">
                <a:latin typeface="Times New Roman"/>
                <a:cs typeface="Times New Roman"/>
              </a:rPr>
              <a:t>these</a:t>
            </a:r>
            <a:r>
              <a:rPr dirty="0" sz="1450" spc="5">
                <a:latin typeface="Times New Roman"/>
                <a:cs typeface="Times New Roman"/>
              </a:rPr>
              <a:t> </a:t>
            </a:r>
            <a:r>
              <a:rPr dirty="0" sz="1450" spc="-10">
                <a:latin typeface="Times New Roman"/>
                <a:cs typeface="Times New Roman"/>
              </a:rPr>
              <a:t>examples,</a:t>
            </a:r>
            <a:r>
              <a:rPr dirty="0" sz="1450">
                <a:latin typeface="Times New Roman"/>
                <a:cs typeface="Times New Roman"/>
              </a:rPr>
              <a:t> </a:t>
            </a:r>
            <a:r>
              <a:rPr dirty="0" sz="1450" spc="-10">
                <a:latin typeface="Times New Roman"/>
                <a:cs typeface="Times New Roman"/>
              </a:rPr>
              <a:t>the</a:t>
            </a:r>
            <a:r>
              <a:rPr dirty="0" sz="1450" spc="5">
                <a:latin typeface="Times New Roman"/>
                <a:cs typeface="Times New Roman"/>
              </a:rPr>
              <a:t> </a:t>
            </a:r>
            <a:r>
              <a:rPr dirty="0" sz="1450" spc="-10">
                <a:latin typeface="Courier New"/>
                <a:cs typeface="Courier New"/>
              </a:rPr>
              <a:t>int</a:t>
            </a:r>
            <a:r>
              <a:rPr dirty="0" sz="1450" spc="-509">
                <a:latin typeface="Courier New"/>
                <a:cs typeface="Courier New"/>
              </a:rPr>
              <a:t> </a:t>
            </a:r>
            <a:r>
              <a:rPr dirty="0" sz="1450" spc="-10">
                <a:latin typeface="Times New Roman"/>
                <a:cs typeface="Times New Roman"/>
              </a:rPr>
              <a:t>type</a:t>
            </a:r>
            <a:r>
              <a:rPr dirty="0" sz="1450" spc="5">
                <a:latin typeface="Times New Roman"/>
                <a:cs typeface="Times New Roman"/>
              </a:rPr>
              <a:t> </a:t>
            </a:r>
            <a:r>
              <a:rPr dirty="0" sz="1450" spc="-10">
                <a:latin typeface="Times New Roman"/>
                <a:cs typeface="Times New Roman"/>
              </a:rPr>
              <a:t>represents</a:t>
            </a:r>
            <a:r>
              <a:rPr dirty="0" sz="1450">
                <a:latin typeface="Times New Roman"/>
                <a:cs typeface="Times New Roman"/>
              </a:rPr>
              <a:t> </a:t>
            </a:r>
            <a:r>
              <a:rPr dirty="0" sz="1450" spc="-10">
                <a:latin typeface="Times New Roman"/>
                <a:cs typeface="Times New Roman"/>
              </a:rPr>
              <a:t>integers,</a:t>
            </a:r>
            <a:r>
              <a:rPr dirty="0" sz="1450" spc="5">
                <a:latin typeface="Times New Roman"/>
                <a:cs typeface="Times New Roman"/>
              </a:rPr>
              <a:t> </a:t>
            </a:r>
            <a:r>
              <a:rPr dirty="0" sz="1450" spc="-15">
                <a:latin typeface="Courier New"/>
                <a:cs typeface="Courier New"/>
              </a:rPr>
              <a:t>String</a:t>
            </a:r>
            <a:r>
              <a:rPr dirty="0" sz="1450" spc="-509">
                <a:latin typeface="Courier New"/>
                <a:cs typeface="Courier New"/>
              </a:rPr>
              <a:t> </a:t>
            </a:r>
            <a:r>
              <a:rPr dirty="0" sz="1450" spc="-10">
                <a:latin typeface="Times New Roman"/>
                <a:cs typeface="Times New Roman"/>
              </a:rPr>
              <a:t>is</a:t>
            </a:r>
            <a:r>
              <a:rPr dirty="0" sz="1450" spc="5">
                <a:latin typeface="Times New Roman"/>
                <a:cs typeface="Times New Roman"/>
              </a:rPr>
              <a:t> </a:t>
            </a:r>
            <a:r>
              <a:rPr dirty="0" sz="1450" spc="-10">
                <a:latin typeface="Times New Roman"/>
                <a:cs typeface="Times New Roman"/>
              </a:rPr>
              <a:t>an</a:t>
            </a:r>
            <a:r>
              <a:rPr dirty="0" sz="1450">
                <a:latin typeface="Times New Roman"/>
                <a:cs typeface="Times New Roman"/>
              </a:rPr>
              <a:t> </a:t>
            </a:r>
            <a:r>
              <a:rPr dirty="0" sz="1450" spc="-10">
                <a:latin typeface="Times New Roman"/>
                <a:cs typeface="Times New Roman"/>
              </a:rPr>
              <a:t>object</a:t>
            </a:r>
            <a:r>
              <a:rPr dirty="0" sz="1450" spc="5">
                <a:latin typeface="Times New Roman"/>
                <a:cs typeface="Times New Roman"/>
              </a:rPr>
              <a:t> </a:t>
            </a:r>
            <a:r>
              <a:rPr dirty="0" sz="1450" spc="-10">
                <a:latin typeface="Times New Roman"/>
                <a:cs typeface="Times New Roman"/>
              </a:rPr>
              <a:t>that</a:t>
            </a:r>
            <a:r>
              <a:rPr dirty="0" sz="1450">
                <a:latin typeface="Times New Roman"/>
                <a:cs typeface="Times New Roman"/>
              </a:rPr>
              <a:t> </a:t>
            </a:r>
            <a:r>
              <a:rPr dirty="0" sz="1450" spc="-10">
                <a:latin typeface="Times New Roman"/>
                <a:cs typeface="Times New Roman"/>
              </a:rPr>
              <a:t>holds</a:t>
            </a:r>
            <a:r>
              <a:rPr dirty="0" sz="1450" spc="5">
                <a:latin typeface="Times New Roman"/>
                <a:cs typeface="Times New Roman"/>
              </a:rPr>
              <a:t> </a:t>
            </a:r>
            <a:r>
              <a:rPr dirty="0" sz="1450" spc="-10">
                <a:latin typeface="Times New Roman"/>
                <a:cs typeface="Times New Roman"/>
              </a:rPr>
              <a:t>text,</a:t>
            </a:r>
            <a:endParaRPr sz="145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777139" y="7563970"/>
            <a:ext cx="91411" cy="91462"/>
          </a:xfrm>
          <a:prstGeom prst="rect">
            <a:avLst/>
          </a:prstGeom>
          <a:blipFill>
            <a:blip r:embed="rId2" cstate="print"/>
            <a:stretch>
              <a:fillRect/>
            </a:stretch>
          </a:blipFill>
        </p:spPr>
        <p:txBody>
          <a:bodyPr wrap="square" lIns="0" tIns="0" rIns="0" bIns="0" rtlCol="0"/>
          <a:lstStyle/>
          <a:p/>
        </p:txBody>
      </p:sp>
      <p:sp>
        <p:nvSpPr>
          <p:cNvPr id="3" name="object 3"/>
          <p:cNvSpPr/>
          <p:nvPr/>
        </p:nvSpPr>
        <p:spPr>
          <a:xfrm>
            <a:off x="777139" y="7884086"/>
            <a:ext cx="91411" cy="91462"/>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777139" y="8204215"/>
            <a:ext cx="91411" cy="91462"/>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777139" y="8524331"/>
            <a:ext cx="91411" cy="91462"/>
          </a:xfrm>
          <a:prstGeom prst="rect">
            <a:avLst/>
          </a:prstGeom>
          <a:blipFill>
            <a:blip r:embed="rId2" cstate="print"/>
            <a:stretch>
              <a:fillRect/>
            </a:stretch>
          </a:blipFill>
        </p:spPr>
        <p:txBody>
          <a:bodyPr wrap="square" lIns="0" tIns="0" rIns="0" bIns="0" rtlCol="0"/>
          <a:lstStyle/>
          <a:p/>
        </p:txBody>
      </p:sp>
      <p:sp>
        <p:nvSpPr>
          <p:cNvPr id="6" name="object 6"/>
          <p:cNvSpPr txBox="1"/>
          <p:nvPr/>
        </p:nvSpPr>
        <p:spPr>
          <a:xfrm>
            <a:off x="444500" y="325721"/>
            <a:ext cx="6669405" cy="9848850"/>
          </a:xfrm>
          <a:prstGeom prst="rect">
            <a:avLst/>
          </a:prstGeom>
        </p:spPr>
        <p:txBody>
          <a:bodyPr wrap="square" lIns="0" tIns="107314" rIns="0" bIns="0" rtlCol="0" vert="horz">
            <a:spAutoFit/>
          </a:bodyPr>
          <a:lstStyle/>
          <a:p>
            <a:pPr marL="12700">
              <a:lnSpc>
                <a:spcPct val="100000"/>
              </a:lnSpc>
              <a:spcBef>
                <a:spcPts val="844"/>
              </a:spcBef>
            </a:pPr>
            <a:r>
              <a:rPr dirty="0" sz="1450" spc="-10">
                <a:latin typeface="Times New Roman"/>
                <a:cs typeface="Times New Roman"/>
              </a:rPr>
              <a:t>and </a:t>
            </a:r>
            <a:r>
              <a:rPr dirty="0" sz="1450" spc="-15">
                <a:latin typeface="Courier New"/>
                <a:cs typeface="Courier New"/>
              </a:rPr>
              <a:t>boolean</a:t>
            </a:r>
            <a:r>
              <a:rPr dirty="0" sz="1450" spc="-484">
                <a:latin typeface="Courier New"/>
                <a:cs typeface="Courier New"/>
              </a:rPr>
              <a:t> </a:t>
            </a:r>
            <a:r>
              <a:rPr dirty="0" sz="1450" spc="-10">
                <a:latin typeface="Times New Roman"/>
                <a:cs typeface="Times New Roman"/>
              </a:rPr>
              <a:t>is used for Boolean true/false values.</a:t>
            </a:r>
            <a:endParaRPr sz="1450">
              <a:latin typeface="Times New Roman"/>
              <a:cs typeface="Times New Roman"/>
            </a:endParaRPr>
          </a:p>
          <a:p>
            <a:pPr marL="12700" marR="756920">
              <a:lnSpc>
                <a:spcPts val="1660"/>
              </a:lnSpc>
              <a:spcBef>
                <a:spcPts val="865"/>
              </a:spcBef>
            </a:pPr>
            <a:r>
              <a:rPr dirty="0" sz="1450" spc="-10">
                <a:latin typeface="Times New Roman"/>
                <a:cs typeface="Times New Roman"/>
              </a:rPr>
              <a:t>Local variables can </a:t>
            </a:r>
            <a:r>
              <a:rPr dirty="0" sz="1450" spc="-5">
                <a:latin typeface="Times New Roman"/>
                <a:cs typeface="Times New Roman"/>
              </a:rPr>
              <a:t>be </a:t>
            </a:r>
            <a:r>
              <a:rPr dirty="0" sz="1450" spc="-10">
                <a:latin typeface="Times New Roman"/>
                <a:cs typeface="Times New Roman"/>
              </a:rPr>
              <a:t>declared at any place inside </a:t>
            </a:r>
            <a:r>
              <a:rPr dirty="0" sz="1450" spc="-5">
                <a:latin typeface="Times New Roman"/>
                <a:cs typeface="Times New Roman"/>
              </a:rPr>
              <a:t>a </a:t>
            </a:r>
            <a:r>
              <a:rPr dirty="0" sz="1450" spc="-10">
                <a:latin typeface="Times New Roman"/>
                <a:cs typeface="Times New Roman"/>
              </a:rPr>
              <a:t>method, like any other Java  statement, </a:t>
            </a:r>
            <a:r>
              <a:rPr dirty="0" sz="1450" spc="-5">
                <a:latin typeface="Times New Roman"/>
                <a:cs typeface="Times New Roman"/>
              </a:rPr>
              <a:t>but </a:t>
            </a:r>
            <a:r>
              <a:rPr dirty="0" sz="1450" spc="-10">
                <a:latin typeface="Times New Roman"/>
                <a:cs typeface="Times New Roman"/>
              </a:rPr>
              <a:t>they must </a:t>
            </a:r>
            <a:r>
              <a:rPr dirty="0" sz="1450" spc="-5">
                <a:latin typeface="Times New Roman"/>
                <a:cs typeface="Times New Roman"/>
              </a:rPr>
              <a:t>be </a:t>
            </a:r>
            <a:r>
              <a:rPr dirty="0" sz="1450" spc="-10">
                <a:latin typeface="Times New Roman"/>
                <a:cs typeface="Times New Roman"/>
              </a:rPr>
              <a:t>declared before they can </a:t>
            </a:r>
            <a:r>
              <a:rPr dirty="0" sz="1450" spc="-5">
                <a:latin typeface="Times New Roman"/>
                <a:cs typeface="Times New Roman"/>
              </a:rPr>
              <a:t>be</a:t>
            </a:r>
            <a:r>
              <a:rPr dirty="0" sz="1450" spc="30">
                <a:latin typeface="Times New Roman"/>
                <a:cs typeface="Times New Roman"/>
              </a:rPr>
              <a:t> </a:t>
            </a:r>
            <a:r>
              <a:rPr dirty="0" sz="1450" spc="-10">
                <a:latin typeface="Times New Roman"/>
                <a:cs typeface="Times New Roman"/>
              </a:rPr>
              <a:t>used.</a:t>
            </a:r>
            <a:endParaRPr sz="1450">
              <a:latin typeface="Times New Roman"/>
              <a:cs typeface="Times New Roman"/>
            </a:endParaRPr>
          </a:p>
          <a:p>
            <a:pPr marL="12700">
              <a:lnSpc>
                <a:spcPct val="100000"/>
              </a:lnSpc>
              <a:spcBef>
                <a:spcPts val="595"/>
              </a:spcBef>
            </a:pPr>
            <a:r>
              <a:rPr dirty="0" sz="1450" spc="-10">
                <a:latin typeface="Times New Roman"/>
                <a:cs typeface="Times New Roman"/>
              </a:rPr>
              <a:t>In the following example, three variables are declared at the top </a:t>
            </a:r>
            <a:r>
              <a:rPr dirty="0" sz="1450" spc="-5">
                <a:latin typeface="Times New Roman"/>
                <a:cs typeface="Times New Roman"/>
              </a:rPr>
              <a:t>of a </a:t>
            </a:r>
            <a:r>
              <a:rPr dirty="0" sz="1450" spc="-20">
                <a:latin typeface="Times New Roman"/>
                <a:cs typeface="Times New Roman"/>
              </a:rPr>
              <a:t>program’s</a:t>
            </a:r>
            <a:r>
              <a:rPr dirty="0" sz="1450" spc="130">
                <a:latin typeface="Times New Roman"/>
                <a:cs typeface="Times New Roman"/>
              </a:rPr>
              <a:t> </a:t>
            </a:r>
            <a:r>
              <a:rPr dirty="0" sz="1450" spc="-15">
                <a:latin typeface="Courier New"/>
                <a:cs typeface="Courier New"/>
              </a:rPr>
              <a:t>main()</a:t>
            </a:r>
            <a:endParaRPr sz="1450">
              <a:latin typeface="Courier New"/>
              <a:cs typeface="Courier New"/>
            </a:endParaRPr>
          </a:p>
          <a:p>
            <a:pPr marL="12700">
              <a:lnSpc>
                <a:spcPct val="100000"/>
              </a:lnSpc>
              <a:spcBef>
                <a:spcPts val="60"/>
              </a:spcBef>
            </a:pPr>
            <a:r>
              <a:rPr dirty="0" sz="1450" spc="-10">
                <a:latin typeface="Times New Roman"/>
                <a:cs typeface="Times New Roman"/>
              </a:rPr>
              <a:t>method:</a:t>
            </a:r>
            <a:endParaRPr sz="1450">
              <a:latin typeface="Times New Roman"/>
              <a:cs typeface="Times New Roman"/>
            </a:endParaRPr>
          </a:p>
          <a:p>
            <a:pPr>
              <a:lnSpc>
                <a:spcPct val="100000"/>
              </a:lnSpc>
              <a:spcBef>
                <a:spcPts val="20"/>
              </a:spcBef>
            </a:pPr>
            <a:endParaRPr sz="2200">
              <a:latin typeface="Times New Roman"/>
              <a:cs typeface="Times New Roman"/>
            </a:endParaRPr>
          </a:p>
          <a:p>
            <a:pPr marL="588010" marR="2699385" indent="-329565">
              <a:lnSpc>
                <a:spcPts val="1220"/>
              </a:lnSpc>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solidFill>
                  <a:srgbClr val="0000FF"/>
                </a:solidFill>
                <a:latin typeface="Courier New"/>
                <a:cs typeface="Courier New"/>
              </a:rPr>
              <a:t>int </a:t>
            </a:r>
            <a:r>
              <a:rPr dirty="0" sz="1050" spc="10">
                <a:latin typeface="Courier New"/>
                <a:cs typeface="Courier New"/>
              </a:rPr>
              <a:t>total;</a:t>
            </a:r>
            <a:endParaRPr sz="1050">
              <a:latin typeface="Courier New"/>
              <a:cs typeface="Courier New"/>
            </a:endParaRPr>
          </a:p>
          <a:p>
            <a:pPr marL="588010" marR="4509135">
              <a:lnSpc>
                <a:spcPts val="1220"/>
              </a:lnSpc>
              <a:spcBef>
                <a:spcPts val="10"/>
              </a:spcBef>
            </a:pPr>
            <a:r>
              <a:rPr dirty="0" sz="1050" spc="10">
                <a:latin typeface="Courier New"/>
                <a:cs typeface="Courier New"/>
              </a:rPr>
              <a:t>String reportTitle;  </a:t>
            </a:r>
            <a:r>
              <a:rPr dirty="0" sz="1050" spc="10">
                <a:solidFill>
                  <a:srgbClr val="0000FF"/>
                </a:solidFill>
                <a:latin typeface="Courier New"/>
                <a:cs typeface="Courier New"/>
              </a:rPr>
              <a:t>boolean</a:t>
            </a:r>
            <a:r>
              <a:rPr dirty="0" sz="1050" spc="5">
                <a:solidFill>
                  <a:srgbClr val="0000FF"/>
                </a:solidFill>
                <a:latin typeface="Courier New"/>
                <a:cs typeface="Courier New"/>
              </a:rPr>
              <a:t> </a:t>
            </a:r>
            <a:r>
              <a:rPr dirty="0" sz="1050" spc="10">
                <a:latin typeface="Courier New"/>
                <a:cs typeface="Courier New"/>
              </a:rPr>
              <a:t>active;</a:t>
            </a:r>
            <a:endParaRPr sz="1050">
              <a:latin typeface="Courier New"/>
              <a:cs typeface="Courier New"/>
            </a:endParaRPr>
          </a:p>
          <a:p>
            <a:pPr marL="259079">
              <a:lnSpc>
                <a:spcPts val="1195"/>
              </a:lnSpc>
            </a:pPr>
            <a:r>
              <a:rPr dirty="0" sz="1050" spc="15">
                <a:latin typeface="Courier New"/>
                <a:cs typeface="Courier New"/>
              </a:rPr>
              <a:t>}</a:t>
            </a:r>
            <a:endParaRPr sz="1050">
              <a:latin typeface="Courier New"/>
              <a:cs typeface="Courier New"/>
            </a:endParaRPr>
          </a:p>
          <a:p>
            <a:pPr marL="12700" marR="182880">
              <a:lnSpc>
                <a:spcPts val="1660"/>
              </a:lnSpc>
              <a:spcBef>
                <a:spcPts val="835"/>
              </a:spcBef>
            </a:pPr>
            <a:r>
              <a:rPr dirty="0" sz="1450" spc="-10">
                <a:latin typeface="Times New Roman"/>
                <a:cs typeface="Times New Roman"/>
              </a:rPr>
              <a:t>If you are creating several variables </a:t>
            </a:r>
            <a:r>
              <a:rPr dirty="0" sz="1450" spc="-5">
                <a:latin typeface="Times New Roman"/>
                <a:cs typeface="Times New Roman"/>
              </a:rPr>
              <a:t>of </a:t>
            </a:r>
            <a:r>
              <a:rPr dirty="0" sz="1450" spc="-10">
                <a:latin typeface="Times New Roman"/>
                <a:cs typeface="Times New Roman"/>
              </a:rPr>
              <a:t>the same type, you can declare all </a:t>
            </a:r>
            <a:r>
              <a:rPr dirty="0" sz="1450" spc="-5">
                <a:latin typeface="Times New Roman"/>
                <a:cs typeface="Times New Roman"/>
              </a:rPr>
              <a:t>of </a:t>
            </a:r>
            <a:r>
              <a:rPr dirty="0" sz="1450" spc="-10">
                <a:latin typeface="Times New Roman"/>
                <a:cs typeface="Times New Roman"/>
              </a:rPr>
              <a:t>them in the  same statement by separating the variable names with commas. The following statement  creates three </a:t>
            </a:r>
            <a:r>
              <a:rPr dirty="0" sz="1450" spc="-15">
                <a:latin typeface="Courier New"/>
                <a:cs typeface="Courier New"/>
              </a:rPr>
              <a:t>String</a:t>
            </a:r>
            <a:r>
              <a:rPr dirty="0" sz="1450" spc="-480">
                <a:latin typeface="Courier New"/>
                <a:cs typeface="Courier New"/>
              </a:rPr>
              <a:t> </a:t>
            </a:r>
            <a:r>
              <a:rPr dirty="0" sz="1450" spc="-10">
                <a:latin typeface="Times New Roman"/>
                <a:cs typeface="Times New Roman"/>
              </a:rPr>
              <a:t>variables named </a:t>
            </a:r>
            <a:r>
              <a:rPr dirty="0" sz="1450" spc="-10">
                <a:latin typeface="Courier New"/>
                <a:cs typeface="Courier New"/>
              </a:rPr>
              <a:t>street</a:t>
            </a:r>
            <a:r>
              <a:rPr dirty="0" sz="1450" spc="-10">
                <a:latin typeface="Times New Roman"/>
                <a:cs typeface="Times New Roman"/>
              </a:rPr>
              <a:t>, </a:t>
            </a:r>
            <a:r>
              <a:rPr dirty="0" sz="1450" spc="-10">
                <a:latin typeface="Courier New"/>
                <a:cs typeface="Courier New"/>
              </a:rPr>
              <a:t>city</a:t>
            </a:r>
            <a:r>
              <a:rPr dirty="0" sz="1450" spc="-10">
                <a:latin typeface="Times New Roman"/>
                <a:cs typeface="Times New Roman"/>
              </a:rPr>
              <a:t>, and </a:t>
            </a:r>
            <a:r>
              <a:rPr dirty="0" sz="1450" spc="-15">
                <a:latin typeface="Courier New"/>
                <a:cs typeface="Courier New"/>
              </a:rPr>
              <a:t>state:</a:t>
            </a:r>
            <a:endParaRPr sz="1450">
              <a:latin typeface="Courier New"/>
              <a:cs typeface="Courier New"/>
            </a:endParaRPr>
          </a:p>
          <a:p>
            <a:pPr marL="259079">
              <a:lnSpc>
                <a:spcPct val="100000"/>
              </a:lnSpc>
              <a:spcBef>
                <a:spcPts val="700"/>
              </a:spcBef>
            </a:pPr>
            <a:r>
              <a:rPr dirty="0" sz="1050" spc="10">
                <a:latin typeface="Courier New"/>
                <a:cs typeface="Courier New"/>
              </a:rPr>
              <a:t>String street, city,</a:t>
            </a:r>
            <a:r>
              <a:rPr dirty="0" sz="1050" spc="20">
                <a:latin typeface="Courier New"/>
                <a:cs typeface="Courier New"/>
              </a:rPr>
              <a:t> </a:t>
            </a:r>
            <a:r>
              <a:rPr dirty="0" sz="1050" spc="10">
                <a:latin typeface="Courier New"/>
                <a:cs typeface="Courier New"/>
              </a:rPr>
              <a:t>state;</a:t>
            </a:r>
            <a:endParaRPr sz="1050">
              <a:latin typeface="Courier New"/>
              <a:cs typeface="Courier New"/>
            </a:endParaRPr>
          </a:p>
          <a:p>
            <a:pPr marL="12700" marR="20320" indent="-635">
              <a:lnSpc>
                <a:spcPct val="99300"/>
              </a:lnSpc>
              <a:spcBef>
                <a:spcPts val="730"/>
              </a:spcBef>
            </a:pPr>
            <a:r>
              <a:rPr dirty="0" sz="1450" spc="-30">
                <a:latin typeface="Times New Roman"/>
                <a:cs typeface="Times New Roman"/>
              </a:rPr>
              <a:t>Variables </a:t>
            </a:r>
            <a:r>
              <a:rPr dirty="0" sz="1450" spc="-10">
                <a:latin typeface="Times New Roman"/>
                <a:cs typeface="Times New Roman"/>
              </a:rPr>
              <a:t>can </a:t>
            </a:r>
            <a:r>
              <a:rPr dirty="0" sz="1450" spc="-5">
                <a:latin typeface="Times New Roman"/>
                <a:cs typeface="Times New Roman"/>
              </a:rPr>
              <a:t>be </a:t>
            </a:r>
            <a:r>
              <a:rPr dirty="0" sz="1450" spc="-10">
                <a:latin typeface="Times New Roman"/>
                <a:cs typeface="Times New Roman"/>
              </a:rPr>
              <a:t>assigned </a:t>
            </a:r>
            <a:r>
              <a:rPr dirty="0" sz="1450" spc="-5">
                <a:latin typeface="Times New Roman"/>
                <a:cs typeface="Times New Roman"/>
              </a:rPr>
              <a:t>a </a:t>
            </a:r>
            <a:r>
              <a:rPr dirty="0" sz="1450" spc="-10">
                <a:latin typeface="Times New Roman"/>
                <a:cs typeface="Times New Roman"/>
              </a:rPr>
              <a:t>value when they are created by using an equal sign (</a:t>
            </a:r>
            <a:r>
              <a:rPr dirty="0" sz="1450" spc="-10">
                <a:latin typeface="Courier New"/>
                <a:cs typeface="Courier New"/>
              </a:rPr>
              <a:t>=</a:t>
            </a:r>
            <a:r>
              <a:rPr dirty="0" sz="1450" spc="-10">
                <a:latin typeface="Times New Roman"/>
                <a:cs typeface="Times New Roman"/>
              </a:rPr>
              <a:t>)  followed by the value. The following statements create new variables and give them initial  values:</a:t>
            </a:r>
            <a:endParaRPr sz="1450">
              <a:latin typeface="Times New Roman"/>
              <a:cs typeface="Times New Roman"/>
            </a:endParaRPr>
          </a:p>
          <a:p>
            <a:pPr marL="259079" marR="4344670">
              <a:lnSpc>
                <a:spcPct val="194300"/>
              </a:lnSpc>
              <a:spcBef>
                <a:spcPts val="1215"/>
              </a:spcBef>
            </a:pPr>
            <a:r>
              <a:rPr dirty="0" sz="1050" spc="10">
                <a:latin typeface="Courier New"/>
                <a:cs typeface="Courier New"/>
              </a:rPr>
              <a:t>String zipCode </a:t>
            </a:r>
            <a:r>
              <a:rPr dirty="0" sz="1050" spc="15">
                <a:latin typeface="Courier New"/>
                <a:cs typeface="Courier New"/>
              </a:rPr>
              <a:t>= </a:t>
            </a:r>
            <a:r>
              <a:rPr dirty="0" sz="1050" spc="10">
                <a:solidFill>
                  <a:srgbClr val="993300"/>
                </a:solidFill>
                <a:latin typeface="Courier New"/>
                <a:cs typeface="Courier New"/>
              </a:rPr>
              <a:t>“02134”</a:t>
            </a:r>
            <a:r>
              <a:rPr dirty="0" sz="1050" spc="10">
                <a:latin typeface="Courier New"/>
                <a:cs typeface="Courier New"/>
              </a:rPr>
              <a:t>;  </a:t>
            </a:r>
            <a:r>
              <a:rPr dirty="0" sz="1050" spc="10">
                <a:solidFill>
                  <a:srgbClr val="0000FF"/>
                </a:solidFill>
                <a:latin typeface="Courier New"/>
                <a:cs typeface="Courier New"/>
              </a:rPr>
              <a:t>int </a:t>
            </a:r>
            <a:r>
              <a:rPr dirty="0" sz="1050" spc="10">
                <a:latin typeface="Courier New"/>
                <a:cs typeface="Courier New"/>
              </a:rPr>
              <a:t>box </a:t>
            </a:r>
            <a:r>
              <a:rPr dirty="0" sz="1050" spc="15">
                <a:latin typeface="Courier New"/>
                <a:cs typeface="Courier New"/>
              </a:rPr>
              <a:t>=</a:t>
            </a:r>
            <a:r>
              <a:rPr dirty="0" sz="1050" spc="10">
                <a:latin typeface="Courier New"/>
                <a:cs typeface="Courier New"/>
              </a:rPr>
              <a:t> 350;</a:t>
            </a:r>
            <a:endParaRPr sz="1050">
              <a:latin typeface="Courier New"/>
              <a:cs typeface="Courier New"/>
            </a:endParaRPr>
          </a:p>
          <a:p>
            <a:pPr marL="259079">
              <a:lnSpc>
                <a:spcPts val="1205"/>
              </a:lnSpc>
            </a:pPr>
            <a:r>
              <a:rPr dirty="0" sz="1050" spc="10">
                <a:solidFill>
                  <a:srgbClr val="0000FF"/>
                </a:solidFill>
                <a:latin typeface="Courier New"/>
                <a:cs typeface="Courier New"/>
              </a:rPr>
              <a:t>boolean </a:t>
            </a:r>
            <a:r>
              <a:rPr dirty="0" sz="1050" spc="10">
                <a:latin typeface="Courier New"/>
                <a:cs typeface="Courier New"/>
              </a:rPr>
              <a:t>pbs </a:t>
            </a:r>
            <a:r>
              <a:rPr dirty="0" sz="1050" spc="15">
                <a:latin typeface="Courier New"/>
                <a:cs typeface="Courier New"/>
              </a:rPr>
              <a:t>=</a:t>
            </a:r>
            <a:r>
              <a:rPr dirty="0" sz="1050" spc="20">
                <a:latin typeface="Courier New"/>
                <a:cs typeface="Courier New"/>
              </a:rPr>
              <a:t> </a:t>
            </a:r>
            <a:r>
              <a:rPr dirty="0" sz="1050" spc="10">
                <a:solidFill>
                  <a:srgbClr val="0000FF"/>
                </a:solidFill>
                <a:latin typeface="Courier New"/>
                <a:cs typeface="Courier New"/>
              </a:rPr>
              <a:t>true</a:t>
            </a:r>
            <a:r>
              <a:rPr dirty="0" sz="1050" spc="10">
                <a:latin typeface="Courier New"/>
                <a:cs typeface="Courier New"/>
              </a:rPr>
              <a:t>;</a:t>
            </a:r>
            <a:endParaRPr sz="1050">
              <a:latin typeface="Courier New"/>
              <a:cs typeface="Courier New"/>
            </a:endParaRPr>
          </a:p>
          <a:p>
            <a:pPr marL="259079">
              <a:lnSpc>
                <a:spcPts val="1240"/>
              </a:lnSpc>
            </a:pPr>
            <a:r>
              <a:rPr dirty="0" sz="1050" spc="10">
                <a:latin typeface="Courier New"/>
                <a:cs typeface="Courier New"/>
              </a:rPr>
              <a:t>String name </a:t>
            </a:r>
            <a:r>
              <a:rPr dirty="0" sz="1050" spc="15">
                <a:latin typeface="Courier New"/>
                <a:cs typeface="Courier New"/>
              </a:rPr>
              <a:t>= </a:t>
            </a:r>
            <a:r>
              <a:rPr dirty="0" sz="1050" spc="10">
                <a:solidFill>
                  <a:srgbClr val="993300"/>
                </a:solidFill>
                <a:latin typeface="Courier New"/>
                <a:cs typeface="Courier New"/>
              </a:rPr>
              <a:t>“Zoom”</a:t>
            </a:r>
            <a:r>
              <a:rPr dirty="0" sz="1050" spc="10">
                <a:latin typeface="Courier New"/>
                <a:cs typeface="Courier New"/>
              </a:rPr>
              <a:t>, city </a:t>
            </a:r>
            <a:r>
              <a:rPr dirty="0" sz="1050" spc="15">
                <a:latin typeface="Courier New"/>
                <a:cs typeface="Courier New"/>
              </a:rPr>
              <a:t>= </a:t>
            </a:r>
            <a:r>
              <a:rPr dirty="0" sz="1050" spc="10">
                <a:solidFill>
                  <a:srgbClr val="993300"/>
                </a:solidFill>
                <a:latin typeface="Courier New"/>
                <a:cs typeface="Courier New"/>
              </a:rPr>
              <a:t>“Boston”</a:t>
            </a:r>
            <a:r>
              <a:rPr dirty="0" sz="1050" spc="10">
                <a:latin typeface="Courier New"/>
                <a:cs typeface="Courier New"/>
              </a:rPr>
              <a:t>, state </a:t>
            </a:r>
            <a:r>
              <a:rPr dirty="0" sz="1050" spc="15">
                <a:latin typeface="Courier New"/>
                <a:cs typeface="Courier New"/>
              </a:rPr>
              <a:t>=</a:t>
            </a:r>
            <a:r>
              <a:rPr dirty="0" sz="1050" spc="55">
                <a:latin typeface="Courier New"/>
                <a:cs typeface="Courier New"/>
              </a:rPr>
              <a:t> </a:t>
            </a:r>
            <a:r>
              <a:rPr dirty="0" sz="1050" spc="10">
                <a:solidFill>
                  <a:srgbClr val="993300"/>
                </a:solidFill>
                <a:latin typeface="Courier New"/>
                <a:cs typeface="Courier New"/>
              </a:rPr>
              <a:t>“MA”</a:t>
            </a:r>
            <a:r>
              <a:rPr dirty="0" sz="1050" spc="10">
                <a:latin typeface="Courier New"/>
                <a:cs typeface="Courier New"/>
              </a:rPr>
              <a:t>;</a:t>
            </a:r>
            <a:endParaRPr sz="1050">
              <a:latin typeface="Courier New"/>
              <a:cs typeface="Courier New"/>
            </a:endParaRPr>
          </a:p>
          <a:p>
            <a:pPr marL="12700" marR="5080">
              <a:lnSpc>
                <a:spcPts val="1660"/>
              </a:lnSpc>
              <a:spcBef>
                <a:spcPts val="840"/>
              </a:spcBef>
            </a:pPr>
            <a:r>
              <a:rPr dirty="0" sz="1450" spc="-10">
                <a:latin typeface="Times New Roman"/>
                <a:cs typeface="Times New Roman"/>
              </a:rPr>
              <a:t>As the last statement demonstrates, you can assign values to multiple variables </a:t>
            </a:r>
            <a:r>
              <a:rPr dirty="0" sz="1450" spc="-5">
                <a:latin typeface="Times New Roman"/>
                <a:cs typeface="Times New Roman"/>
              </a:rPr>
              <a:t>of </a:t>
            </a:r>
            <a:r>
              <a:rPr dirty="0" sz="1450" spc="-10">
                <a:latin typeface="Times New Roman"/>
                <a:cs typeface="Times New Roman"/>
              </a:rPr>
              <a:t>the same  type by using commas to separate</a:t>
            </a:r>
            <a:r>
              <a:rPr dirty="0" sz="1450" spc="15">
                <a:latin typeface="Times New Roman"/>
                <a:cs typeface="Times New Roman"/>
              </a:rPr>
              <a:t> </a:t>
            </a:r>
            <a:r>
              <a:rPr dirty="0" sz="1450" spc="-10">
                <a:latin typeface="Times New Roman"/>
                <a:cs typeface="Times New Roman"/>
              </a:rPr>
              <a:t>them.</a:t>
            </a:r>
            <a:endParaRPr sz="1450">
              <a:latin typeface="Times New Roman"/>
              <a:cs typeface="Times New Roman"/>
            </a:endParaRPr>
          </a:p>
          <a:p>
            <a:pPr algn="just" marL="12700" marR="93980" indent="-635">
              <a:lnSpc>
                <a:spcPts val="1660"/>
              </a:lnSpc>
              <a:spcBef>
                <a:spcPts val="715"/>
              </a:spcBef>
            </a:pPr>
            <a:r>
              <a:rPr dirty="0" sz="1450" spc="-60">
                <a:latin typeface="Times New Roman"/>
                <a:cs typeface="Times New Roman"/>
              </a:rPr>
              <a:t>You </a:t>
            </a:r>
            <a:r>
              <a:rPr dirty="0" sz="1450" spc="-10">
                <a:latin typeface="Times New Roman"/>
                <a:cs typeface="Times New Roman"/>
              </a:rPr>
              <a:t>must give values to local variables before you use them in </a:t>
            </a:r>
            <a:r>
              <a:rPr dirty="0" sz="1450" spc="-5">
                <a:latin typeface="Times New Roman"/>
                <a:cs typeface="Times New Roman"/>
              </a:rPr>
              <a:t>a </a:t>
            </a:r>
            <a:r>
              <a:rPr dirty="0" sz="1450" spc="-10">
                <a:latin typeface="Times New Roman"/>
                <a:cs typeface="Times New Roman"/>
              </a:rPr>
              <a:t>program, </a:t>
            </a:r>
            <a:r>
              <a:rPr dirty="0" sz="1450" spc="-5">
                <a:latin typeface="Times New Roman"/>
                <a:cs typeface="Times New Roman"/>
              </a:rPr>
              <a:t>or </a:t>
            </a:r>
            <a:r>
              <a:rPr dirty="0" sz="1450" spc="-10">
                <a:latin typeface="Times New Roman"/>
                <a:cs typeface="Times New Roman"/>
              </a:rPr>
              <a:t>the program  </a:t>
            </a:r>
            <a:r>
              <a:rPr dirty="0" sz="1450" spc="-15">
                <a:latin typeface="Times New Roman"/>
                <a:cs typeface="Times New Roman"/>
              </a:rPr>
              <a:t>won’t </a:t>
            </a:r>
            <a:r>
              <a:rPr dirty="0" sz="1450" spc="-10">
                <a:latin typeface="Times New Roman"/>
                <a:cs typeface="Times New Roman"/>
              </a:rPr>
              <a:t>compile </a:t>
            </a:r>
            <a:r>
              <a:rPr dirty="0" sz="1450" spc="-15">
                <a:latin typeface="Times New Roman"/>
                <a:cs typeface="Times New Roman"/>
              </a:rPr>
              <a:t>successfully. </a:t>
            </a:r>
            <a:r>
              <a:rPr dirty="0" sz="1450" spc="-10">
                <a:latin typeface="Times New Roman"/>
                <a:cs typeface="Times New Roman"/>
              </a:rPr>
              <a:t>For this reason, it is good practice to give initial values to all  local variables.</a:t>
            </a:r>
            <a:endParaRPr sz="1450">
              <a:latin typeface="Times New Roman"/>
              <a:cs typeface="Times New Roman"/>
            </a:endParaRPr>
          </a:p>
          <a:p>
            <a:pPr marL="12700" marR="152400" indent="-635">
              <a:lnSpc>
                <a:spcPts val="1660"/>
              </a:lnSpc>
              <a:spcBef>
                <a:spcPts val="705"/>
              </a:spcBef>
            </a:pPr>
            <a:r>
              <a:rPr dirty="0" sz="1450" spc="-10">
                <a:latin typeface="Times New Roman"/>
                <a:cs typeface="Times New Roman"/>
              </a:rPr>
              <a:t>Instance and class variable definitions are given an initial value depending on the type </a:t>
            </a:r>
            <a:r>
              <a:rPr dirty="0" sz="1450" spc="-5">
                <a:latin typeface="Times New Roman"/>
                <a:cs typeface="Times New Roman"/>
              </a:rPr>
              <a:t>of  </a:t>
            </a:r>
            <a:r>
              <a:rPr dirty="0" sz="1450" spc="-10">
                <a:latin typeface="Times New Roman"/>
                <a:cs typeface="Times New Roman"/>
              </a:rPr>
              <a:t>information they hold, as in the</a:t>
            </a:r>
            <a:r>
              <a:rPr dirty="0" sz="1450" spc="20">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marL="469265" marR="4640580">
              <a:lnSpc>
                <a:spcPts val="2520"/>
              </a:lnSpc>
              <a:spcBef>
                <a:spcPts val="25"/>
              </a:spcBef>
            </a:pPr>
            <a:r>
              <a:rPr dirty="0" sz="1450" spc="-10">
                <a:latin typeface="Times New Roman"/>
                <a:cs typeface="Times New Roman"/>
              </a:rPr>
              <a:t>Numeric variables: </a:t>
            </a:r>
            <a:r>
              <a:rPr dirty="0" sz="1450" spc="-10">
                <a:latin typeface="Courier New"/>
                <a:cs typeface="Courier New"/>
              </a:rPr>
              <a:t>0  </a:t>
            </a:r>
            <a:r>
              <a:rPr dirty="0" sz="1450" spc="-10">
                <a:latin typeface="Times New Roman"/>
                <a:cs typeface="Times New Roman"/>
              </a:rPr>
              <a:t>Characters: </a:t>
            </a:r>
            <a:r>
              <a:rPr dirty="0" sz="1450" spc="-10">
                <a:latin typeface="Courier New"/>
                <a:cs typeface="Courier New"/>
              </a:rPr>
              <a:t>"\0"  </a:t>
            </a:r>
            <a:r>
              <a:rPr dirty="0" sz="1450" spc="-10">
                <a:latin typeface="Times New Roman"/>
                <a:cs typeface="Times New Roman"/>
              </a:rPr>
              <a:t>Booleans: </a:t>
            </a:r>
            <a:r>
              <a:rPr dirty="0" sz="1450" spc="-15">
                <a:latin typeface="Courier New"/>
                <a:cs typeface="Courier New"/>
              </a:rPr>
              <a:t>false  </a:t>
            </a:r>
            <a:r>
              <a:rPr dirty="0" sz="1450" spc="-10">
                <a:latin typeface="Times New Roman"/>
                <a:cs typeface="Times New Roman"/>
              </a:rPr>
              <a:t>Objects:</a:t>
            </a:r>
            <a:r>
              <a:rPr dirty="0" sz="1450" spc="-15">
                <a:latin typeface="Times New Roman"/>
                <a:cs typeface="Times New Roman"/>
              </a:rPr>
              <a:t> </a:t>
            </a:r>
            <a:r>
              <a:rPr dirty="0" sz="1450" spc="-10">
                <a:latin typeface="Courier New"/>
                <a:cs typeface="Courier New"/>
              </a:rPr>
              <a:t>null</a:t>
            </a:r>
            <a:endParaRPr sz="1450">
              <a:latin typeface="Courier New"/>
              <a:cs typeface="Courier New"/>
            </a:endParaRPr>
          </a:p>
          <a:p>
            <a:pPr marL="12700">
              <a:lnSpc>
                <a:spcPct val="100000"/>
              </a:lnSpc>
              <a:spcBef>
                <a:spcPts val="1305"/>
              </a:spcBef>
            </a:pPr>
            <a:r>
              <a:rPr dirty="0" sz="1650" b="1">
                <a:latin typeface="Times New Roman"/>
                <a:cs typeface="Times New Roman"/>
              </a:rPr>
              <a:t>Naming</a:t>
            </a:r>
            <a:r>
              <a:rPr dirty="0" sz="1650" spc="-5" b="1">
                <a:latin typeface="Times New Roman"/>
                <a:cs typeface="Times New Roman"/>
              </a:rPr>
              <a:t> </a:t>
            </a:r>
            <a:r>
              <a:rPr dirty="0" sz="1650" spc="-20" b="1">
                <a:latin typeface="Times New Roman"/>
                <a:cs typeface="Times New Roman"/>
              </a:rPr>
              <a:t>Variables</a:t>
            </a:r>
            <a:endParaRPr sz="1650">
              <a:latin typeface="Times New Roman"/>
              <a:cs typeface="Times New Roman"/>
            </a:endParaRPr>
          </a:p>
          <a:p>
            <a:pPr marL="12700">
              <a:lnSpc>
                <a:spcPct val="100000"/>
              </a:lnSpc>
              <a:spcBef>
                <a:spcPts val="670"/>
              </a:spcBef>
            </a:pPr>
            <a:r>
              <a:rPr dirty="0" sz="1450" spc="-30">
                <a:latin typeface="Times New Roman"/>
                <a:cs typeface="Times New Roman"/>
              </a:rPr>
              <a:t>Variable </a:t>
            </a:r>
            <a:r>
              <a:rPr dirty="0" sz="1450" spc="-10">
                <a:latin typeface="Times New Roman"/>
                <a:cs typeface="Times New Roman"/>
              </a:rPr>
              <a:t>names in Java must start with </a:t>
            </a:r>
            <a:r>
              <a:rPr dirty="0" sz="1450" spc="-5">
                <a:latin typeface="Times New Roman"/>
                <a:cs typeface="Times New Roman"/>
              </a:rPr>
              <a:t>a </a:t>
            </a:r>
            <a:r>
              <a:rPr dirty="0" sz="1450" spc="-20">
                <a:latin typeface="Times New Roman"/>
                <a:cs typeface="Times New Roman"/>
              </a:rPr>
              <a:t>letter, </a:t>
            </a:r>
            <a:r>
              <a:rPr dirty="0" sz="1450" spc="-10">
                <a:latin typeface="Times New Roman"/>
                <a:cs typeface="Times New Roman"/>
              </a:rPr>
              <a:t>an underscore character </a:t>
            </a:r>
            <a:r>
              <a:rPr dirty="0" sz="1450" spc="-10">
                <a:latin typeface="Courier New"/>
                <a:cs typeface="Courier New"/>
              </a:rPr>
              <a:t>_</a:t>
            </a:r>
            <a:r>
              <a:rPr dirty="0" sz="1450" spc="-10">
                <a:latin typeface="Times New Roman"/>
                <a:cs typeface="Times New Roman"/>
              </a:rPr>
              <a:t>, </a:t>
            </a:r>
            <a:r>
              <a:rPr dirty="0" sz="1450" spc="-5">
                <a:latin typeface="Times New Roman"/>
                <a:cs typeface="Times New Roman"/>
              </a:rPr>
              <a:t>or a </a:t>
            </a:r>
            <a:r>
              <a:rPr dirty="0" sz="1450" spc="-10">
                <a:latin typeface="Times New Roman"/>
                <a:cs typeface="Times New Roman"/>
              </a:rPr>
              <a:t>dollar</a:t>
            </a:r>
            <a:r>
              <a:rPr dirty="0" sz="1450" spc="160">
                <a:latin typeface="Times New Roman"/>
                <a:cs typeface="Times New Roman"/>
              </a:rPr>
              <a:t> </a:t>
            </a:r>
            <a:r>
              <a:rPr dirty="0" sz="1450" spc="-10">
                <a:latin typeface="Times New Roman"/>
                <a:cs typeface="Times New Roman"/>
              </a:rPr>
              <a:t>sign</a:t>
            </a:r>
            <a:endParaRPr sz="1450">
              <a:latin typeface="Times New Roman"/>
              <a:cs typeface="Times New Roman"/>
            </a:endParaRPr>
          </a:p>
          <a:p>
            <a:pPr marL="12700">
              <a:lnSpc>
                <a:spcPct val="100000"/>
              </a:lnSpc>
              <a:spcBef>
                <a:spcPts val="60"/>
              </a:spcBef>
            </a:pPr>
            <a:r>
              <a:rPr dirty="0" sz="1450" spc="-10">
                <a:latin typeface="Courier New"/>
                <a:cs typeface="Courier New"/>
              </a:rPr>
              <a:t>$</a:t>
            </a:r>
            <a:r>
              <a:rPr dirty="0" sz="1450" spc="-10">
                <a:latin typeface="Times New Roman"/>
                <a:cs typeface="Times New Roman"/>
              </a:rPr>
              <a:t>.</a:t>
            </a:r>
            <a:endParaRPr sz="1450">
              <a:latin typeface="Times New Roman"/>
              <a:cs typeface="Times New Roman"/>
            </a:endParaRPr>
          </a:p>
          <a:p>
            <a:pPr marL="12700" marR="257175">
              <a:lnSpc>
                <a:spcPts val="1660"/>
              </a:lnSpc>
              <a:spcBef>
                <a:spcPts val="905"/>
              </a:spcBef>
            </a:pPr>
            <a:r>
              <a:rPr dirty="0" sz="1450" spc="-30">
                <a:latin typeface="Times New Roman"/>
                <a:cs typeface="Times New Roman"/>
              </a:rPr>
              <a:t>Variable </a:t>
            </a:r>
            <a:r>
              <a:rPr dirty="0" sz="1450" spc="-10">
                <a:latin typeface="Times New Roman"/>
                <a:cs typeface="Times New Roman"/>
              </a:rPr>
              <a:t>names cannot start with </a:t>
            </a:r>
            <a:r>
              <a:rPr dirty="0" sz="1450" spc="-5">
                <a:latin typeface="Times New Roman"/>
                <a:cs typeface="Times New Roman"/>
              </a:rPr>
              <a:t>a </a:t>
            </a:r>
            <a:r>
              <a:rPr dirty="0" sz="1450" spc="-20">
                <a:latin typeface="Times New Roman"/>
                <a:cs typeface="Times New Roman"/>
              </a:rPr>
              <a:t>number. </a:t>
            </a:r>
            <a:r>
              <a:rPr dirty="0" sz="1450" spc="-10">
                <a:latin typeface="Times New Roman"/>
                <a:cs typeface="Times New Roman"/>
              </a:rPr>
              <a:t>After the first </a:t>
            </a:r>
            <a:r>
              <a:rPr dirty="0" sz="1450" spc="-15">
                <a:latin typeface="Times New Roman"/>
                <a:cs typeface="Times New Roman"/>
              </a:rPr>
              <a:t>character, </a:t>
            </a:r>
            <a:r>
              <a:rPr dirty="0" sz="1450" spc="-10">
                <a:latin typeface="Times New Roman"/>
                <a:cs typeface="Times New Roman"/>
              </a:rPr>
              <a:t>variable names can  include any combination </a:t>
            </a:r>
            <a:r>
              <a:rPr dirty="0" sz="1450" spc="-5">
                <a:latin typeface="Times New Roman"/>
                <a:cs typeface="Times New Roman"/>
              </a:rPr>
              <a:t>of </a:t>
            </a:r>
            <a:r>
              <a:rPr dirty="0" sz="1450" spc="-10">
                <a:latin typeface="Times New Roman"/>
                <a:cs typeface="Times New Roman"/>
              </a:rPr>
              <a:t>letters, numbers, underscore characters, </a:t>
            </a:r>
            <a:r>
              <a:rPr dirty="0" sz="1450" spc="-5">
                <a:latin typeface="Times New Roman"/>
                <a:cs typeface="Times New Roman"/>
              </a:rPr>
              <a:t>or </a:t>
            </a:r>
            <a:r>
              <a:rPr dirty="0" sz="1450" spc="-10">
                <a:latin typeface="Times New Roman"/>
                <a:cs typeface="Times New Roman"/>
              </a:rPr>
              <a:t>dollar</a:t>
            </a:r>
            <a:r>
              <a:rPr dirty="0" sz="1450" spc="80">
                <a:latin typeface="Times New Roman"/>
                <a:cs typeface="Times New Roman"/>
              </a:rPr>
              <a:t> </a:t>
            </a:r>
            <a:r>
              <a:rPr dirty="0" sz="1450" spc="-10">
                <a:latin typeface="Times New Roman"/>
                <a:cs typeface="Times New Roman"/>
              </a:rPr>
              <a:t>signs.</a:t>
            </a:r>
            <a:endParaRPr sz="1450">
              <a:latin typeface="Times New Roman"/>
              <a:cs typeface="Times New Roman"/>
            </a:endParaRPr>
          </a:p>
        </p:txBody>
      </p:sp>
      <p:sp>
        <p:nvSpPr>
          <p:cNvPr id="7" name="object 7"/>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3</a:t>
            </a:fld>
            <a:r>
              <a:rPr dirty="0"/>
              <a:t> of</a:t>
            </a:r>
            <a:r>
              <a:rPr dirty="0" spc="-90"/>
              <a:t> </a:t>
            </a:r>
            <a:r>
              <a:rPr dirty="0"/>
              <a:t>24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64"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64"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64"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63"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24"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23"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64" y="1815535"/>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64" y="1842974"/>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64" y="1810962"/>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63" y="1810962"/>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24" y="1820108"/>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23" y="1820108"/>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777139" y="3475586"/>
            <a:ext cx="91411" cy="91462"/>
          </a:xfrm>
          <a:prstGeom prst="rect">
            <a:avLst/>
          </a:prstGeom>
          <a:blipFill>
            <a:blip r:embed="rId2" cstate="print"/>
            <a:stretch>
              <a:fillRect/>
            </a:stretch>
          </a:blipFill>
        </p:spPr>
        <p:txBody>
          <a:bodyPr wrap="square" lIns="0" tIns="0" rIns="0" bIns="0" rtlCol="0"/>
          <a:lstStyle/>
          <a:p/>
        </p:txBody>
      </p:sp>
      <p:sp>
        <p:nvSpPr>
          <p:cNvPr id="15" name="object 15"/>
          <p:cNvSpPr/>
          <p:nvPr/>
        </p:nvSpPr>
        <p:spPr>
          <a:xfrm>
            <a:off x="777139" y="3777414"/>
            <a:ext cx="91411" cy="91462"/>
          </a:xfrm>
          <a:prstGeom prst="rect">
            <a:avLst/>
          </a:prstGeom>
          <a:blipFill>
            <a:blip r:embed="rId2" cstate="print"/>
            <a:stretch>
              <a:fillRect/>
            </a:stretch>
          </a:blipFill>
        </p:spPr>
        <p:txBody>
          <a:bodyPr wrap="square" lIns="0" tIns="0" rIns="0" bIns="0" rtlCol="0"/>
          <a:lstStyle/>
          <a:p/>
        </p:txBody>
      </p:sp>
      <p:sp>
        <p:nvSpPr>
          <p:cNvPr id="16" name="object 16"/>
          <p:cNvSpPr/>
          <p:nvPr/>
        </p:nvSpPr>
        <p:spPr>
          <a:xfrm>
            <a:off x="777139" y="4079242"/>
            <a:ext cx="91411" cy="91462"/>
          </a:xfrm>
          <a:prstGeom prst="rect">
            <a:avLst/>
          </a:prstGeom>
          <a:blipFill>
            <a:blip r:embed="rId2" cstate="print"/>
            <a:stretch>
              <a:fillRect/>
            </a:stretch>
          </a:blipFill>
        </p:spPr>
        <p:txBody>
          <a:bodyPr wrap="square" lIns="0" tIns="0" rIns="0" bIns="0" rtlCol="0"/>
          <a:lstStyle/>
          <a:p/>
        </p:txBody>
      </p:sp>
      <p:sp>
        <p:nvSpPr>
          <p:cNvPr id="17" name="object 17"/>
          <p:cNvSpPr/>
          <p:nvPr/>
        </p:nvSpPr>
        <p:spPr>
          <a:xfrm>
            <a:off x="777139" y="8176770"/>
            <a:ext cx="91411" cy="91462"/>
          </a:xfrm>
          <a:prstGeom prst="rect">
            <a:avLst/>
          </a:prstGeom>
          <a:blipFill>
            <a:blip r:embed="rId2" cstate="print"/>
            <a:stretch>
              <a:fillRect/>
            </a:stretch>
          </a:blipFill>
        </p:spPr>
        <p:txBody>
          <a:bodyPr wrap="square" lIns="0" tIns="0" rIns="0" bIns="0" rtlCol="0"/>
          <a:lstStyle/>
          <a:p/>
        </p:txBody>
      </p:sp>
      <p:sp>
        <p:nvSpPr>
          <p:cNvPr id="18" name="object 18"/>
          <p:cNvSpPr/>
          <p:nvPr/>
        </p:nvSpPr>
        <p:spPr>
          <a:xfrm>
            <a:off x="777139" y="8496886"/>
            <a:ext cx="91411" cy="91462"/>
          </a:xfrm>
          <a:prstGeom prst="rect">
            <a:avLst/>
          </a:prstGeom>
          <a:blipFill>
            <a:blip r:embed="rId2" cstate="print"/>
            <a:stretch>
              <a:fillRect/>
            </a:stretch>
          </a:blipFill>
        </p:spPr>
        <p:txBody>
          <a:bodyPr wrap="square" lIns="0" tIns="0" rIns="0" bIns="0" rtlCol="0"/>
          <a:lstStyle/>
          <a:p/>
        </p:txBody>
      </p:sp>
      <p:sp>
        <p:nvSpPr>
          <p:cNvPr id="19" name="object 19"/>
          <p:cNvSpPr/>
          <p:nvPr/>
        </p:nvSpPr>
        <p:spPr>
          <a:xfrm>
            <a:off x="777139" y="8798714"/>
            <a:ext cx="91411" cy="91462"/>
          </a:xfrm>
          <a:prstGeom prst="rect">
            <a:avLst/>
          </a:prstGeom>
          <a:blipFill>
            <a:blip r:embed="rId2" cstate="print"/>
            <a:stretch>
              <a:fillRect/>
            </a:stretch>
          </a:blipFill>
        </p:spPr>
        <p:txBody>
          <a:bodyPr wrap="square" lIns="0" tIns="0" rIns="0" bIns="0" rtlCol="0"/>
          <a:lstStyle/>
          <a:p/>
        </p:txBody>
      </p:sp>
      <p:sp>
        <p:nvSpPr>
          <p:cNvPr id="20" name="object 20"/>
          <p:cNvSpPr txBox="1"/>
          <p:nvPr/>
        </p:nvSpPr>
        <p:spPr>
          <a:xfrm>
            <a:off x="444497" y="462922"/>
            <a:ext cx="6607809" cy="8989060"/>
          </a:xfrm>
          <a:prstGeom prst="rect">
            <a:avLst/>
          </a:prstGeom>
        </p:spPr>
        <p:txBody>
          <a:bodyPr wrap="square" lIns="0" tIns="93345" rIns="0" bIns="0" rtlCol="0" vert="horz">
            <a:spAutoFit/>
          </a:bodyPr>
          <a:lstStyle/>
          <a:p>
            <a:pPr marL="131445">
              <a:lnSpc>
                <a:spcPct val="100000"/>
              </a:lnSpc>
              <a:spcBef>
                <a:spcPts val="735"/>
              </a:spcBef>
            </a:pPr>
            <a:r>
              <a:rPr dirty="0" sz="1450" spc="-10" b="1">
                <a:solidFill>
                  <a:srgbClr val="57595B"/>
                </a:solidFill>
                <a:latin typeface="Times New Roman"/>
                <a:cs typeface="Times New Roman"/>
              </a:rPr>
              <a:t>Note</a:t>
            </a:r>
            <a:endParaRPr sz="1450">
              <a:latin typeface="Times New Roman"/>
              <a:cs typeface="Times New Roman"/>
            </a:endParaRPr>
          </a:p>
          <a:p>
            <a:pPr marL="259079" marR="200025">
              <a:lnSpc>
                <a:spcPts val="1660"/>
              </a:lnSpc>
              <a:spcBef>
                <a:spcPts val="760"/>
              </a:spcBef>
            </a:pPr>
            <a:r>
              <a:rPr dirty="0" sz="1450" spc="-10">
                <a:latin typeface="Times New Roman"/>
                <a:cs typeface="Times New Roman"/>
              </a:rPr>
              <a:t>In addition, the Java language uses the Unicode character set, which includes  thousands </a:t>
            </a:r>
            <a:r>
              <a:rPr dirty="0" sz="1450" spc="-5">
                <a:latin typeface="Times New Roman"/>
                <a:cs typeface="Times New Roman"/>
              </a:rPr>
              <a:t>of </a:t>
            </a:r>
            <a:r>
              <a:rPr dirty="0" sz="1450" spc="-10">
                <a:latin typeface="Times New Roman"/>
                <a:cs typeface="Times New Roman"/>
              </a:rPr>
              <a:t>character sets to represent international alphabets. Accented characters  and other symbols can </a:t>
            </a:r>
            <a:r>
              <a:rPr dirty="0" sz="1450" spc="-5">
                <a:latin typeface="Times New Roman"/>
                <a:cs typeface="Times New Roman"/>
              </a:rPr>
              <a:t>be </a:t>
            </a:r>
            <a:r>
              <a:rPr dirty="0" sz="1450" spc="-10">
                <a:latin typeface="Times New Roman"/>
                <a:cs typeface="Times New Roman"/>
              </a:rPr>
              <a:t>used in variable names as long as they have </a:t>
            </a:r>
            <a:r>
              <a:rPr dirty="0" sz="1450" spc="-5">
                <a:latin typeface="Times New Roman"/>
                <a:cs typeface="Times New Roman"/>
              </a:rPr>
              <a:t>a </a:t>
            </a:r>
            <a:r>
              <a:rPr dirty="0" sz="1450" spc="-10">
                <a:latin typeface="Times New Roman"/>
                <a:cs typeface="Times New Roman"/>
              </a:rPr>
              <a:t>Unicode  character </a:t>
            </a:r>
            <a:r>
              <a:rPr dirty="0" sz="1450" spc="-20">
                <a:latin typeface="Times New Roman"/>
                <a:cs typeface="Times New Roman"/>
              </a:rPr>
              <a:t>number.</a:t>
            </a:r>
            <a:endParaRPr sz="1450">
              <a:latin typeface="Times New Roman"/>
              <a:cs typeface="Times New Roman"/>
            </a:endParaRPr>
          </a:p>
          <a:p>
            <a:pPr>
              <a:lnSpc>
                <a:spcPct val="100000"/>
              </a:lnSpc>
              <a:spcBef>
                <a:spcPts val="45"/>
              </a:spcBef>
            </a:pPr>
            <a:endParaRPr sz="1450">
              <a:latin typeface="Times New Roman"/>
              <a:cs typeface="Times New Roman"/>
            </a:endParaRPr>
          </a:p>
          <a:p>
            <a:pPr algn="just" marL="12700" marR="5080">
              <a:lnSpc>
                <a:spcPts val="1660"/>
              </a:lnSpc>
            </a:pPr>
            <a:r>
              <a:rPr dirty="0" sz="1450" spc="-10">
                <a:latin typeface="Times New Roman"/>
                <a:cs typeface="Times New Roman"/>
              </a:rPr>
              <a:t>When naming </a:t>
            </a:r>
            <a:r>
              <a:rPr dirty="0" sz="1450" spc="-5">
                <a:latin typeface="Times New Roman"/>
                <a:cs typeface="Times New Roman"/>
              </a:rPr>
              <a:t>a </a:t>
            </a:r>
            <a:r>
              <a:rPr dirty="0" sz="1450" spc="-10">
                <a:latin typeface="Times New Roman"/>
                <a:cs typeface="Times New Roman"/>
              </a:rPr>
              <a:t>variable and using it in </a:t>
            </a:r>
            <a:r>
              <a:rPr dirty="0" sz="1450" spc="-5">
                <a:latin typeface="Times New Roman"/>
                <a:cs typeface="Times New Roman"/>
              </a:rPr>
              <a:t>a </a:t>
            </a:r>
            <a:r>
              <a:rPr dirty="0" sz="1450" spc="-10">
                <a:latin typeface="Times New Roman"/>
                <a:cs typeface="Times New Roman"/>
              </a:rPr>
              <a:t>program, </a:t>
            </a:r>
            <a:r>
              <a:rPr dirty="0" sz="1450" spc="-30">
                <a:latin typeface="Times New Roman"/>
                <a:cs typeface="Times New Roman"/>
              </a:rPr>
              <a:t>it’s </a:t>
            </a:r>
            <a:r>
              <a:rPr dirty="0" sz="1450" spc="-10">
                <a:latin typeface="Times New Roman"/>
                <a:cs typeface="Times New Roman"/>
              </a:rPr>
              <a:t>important to remember that Java is  case-sensitive—the capitalization </a:t>
            </a:r>
            <a:r>
              <a:rPr dirty="0" sz="1450" spc="-5">
                <a:latin typeface="Times New Roman"/>
                <a:cs typeface="Times New Roman"/>
              </a:rPr>
              <a:t>of </a:t>
            </a:r>
            <a:r>
              <a:rPr dirty="0" sz="1450" spc="-10">
                <a:latin typeface="Times New Roman"/>
                <a:cs typeface="Times New Roman"/>
              </a:rPr>
              <a:t>letters must </a:t>
            </a:r>
            <a:r>
              <a:rPr dirty="0" sz="1450" spc="-5">
                <a:latin typeface="Times New Roman"/>
                <a:cs typeface="Times New Roman"/>
              </a:rPr>
              <a:t>be </a:t>
            </a:r>
            <a:r>
              <a:rPr dirty="0" sz="1450" spc="-10">
                <a:latin typeface="Times New Roman"/>
                <a:cs typeface="Times New Roman"/>
              </a:rPr>
              <a:t>consistent. Because </a:t>
            </a:r>
            <a:r>
              <a:rPr dirty="0" sz="1450" spc="-5">
                <a:latin typeface="Times New Roman"/>
                <a:cs typeface="Times New Roman"/>
              </a:rPr>
              <a:t>of </a:t>
            </a:r>
            <a:r>
              <a:rPr dirty="0" sz="1450" spc="-10">
                <a:latin typeface="Times New Roman"/>
                <a:cs typeface="Times New Roman"/>
              </a:rPr>
              <a:t>this, </a:t>
            </a:r>
            <a:r>
              <a:rPr dirty="0" sz="1450" spc="-5">
                <a:latin typeface="Times New Roman"/>
                <a:cs typeface="Times New Roman"/>
              </a:rPr>
              <a:t>a </a:t>
            </a:r>
            <a:r>
              <a:rPr dirty="0" sz="1450" spc="-10">
                <a:latin typeface="Times New Roman"/>
                <a:cs typeface="Times New Roman"/>
              </a:rPr>
              <a:t>program  can</a:t>
            </a:r>
            <a:r>
              <a:rPr dirty="0" sz="1450" spc="-5">
                <a:latin typeface="Times New Roman"/>
                <a:cs typeface="Times New Roman"/>
              </a:rPr>
              <a:t> </a:t>
            </a:r>
            <a:r>
              <a:rPr dirty="0" sz="1450" spc="-10">
                <a:latin typeface="Times New Roman"/>
                <a:cs typeface="Times New Roman"/>
              </a:rPr>
              <a:t>have</a:t>
            </a:r>
            <a:r>
              <a:rPr dirty="0" sz="1450" spc="-5">
                <a:latin typeface="Times New Roman"/>
                <a:cs typeface="Times New Roman"/>
              </a:rPr>
              <a:t> a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named</a:t>
            </a:r>
            <a:r>
              <a:rPr dirty="0" sz="1450" spc="-5">
                <a:latin typeface="Times New Roman"/>
                <a:cs typeface="Times New Roman"/>
              </a:rPr>
              <a:t> </a:t>
            </a:r>
            <a:r>
              <a:rPr dirty="0" sz="1450" spc="-10">
                <a:latin typeface="Courier New"/>
                <a:cs typeface="Courier New"/>
              </a:rPr>
              <a:t>X</a:t>
            </a:r>
            <a:r>
              <a:rPr dirty="0" sz="1450" spc="-515">
                <a:latin typeface="Courier New"/>
                <a:cs typeface="Courier New"/>
              </a:rPr>
              <a:t> </a:t>
            </a:r>
            <a:r>
              <a:rPr dirty="0" sz="1450" spc="-10">
                <a:latin typeface="Times New Roman"/>
                <a:cs typeface="Times New Roman"/>
              </a:rPr>
              <a:t>and</a:t>
            </a:r>
            <a:r>
              <a:rPr dirty="0" sz="1450" spc="-5">
                <a:latin typeface="Times New Roman"/>
                <a:cs typeface="Times New Roman"/>
              </a:rPr>
              <a:t> </a:t>
            </a:r>
            <a:r>
              <a:rPr dirty="0" sz="1450" spc="-10">
                <a:latin typeface="Times New Roman"/>
                <a:cs typeface="Times New Roman"/>
              </a:rPr>
              <a:t>another</a:t>
            </a:r>
            <a:r>
              <a:rPr dirty="0" sz="1450">
                <a:latin typeface="Times New Roman"/>
                <a:cs typeface="Times New Roman"/>
              </a:rPr>
              <a:t> </a:t>
            </a:r>
            <a:r>
              <a:rPr dirty="0" sz="1450" spc="-10">
                <a:latin typeface="Times New Roman"/>
                <a:cs typeface="Times New Roman"/>
              </a:rPr>
              <a:t>named</a:t>
            </a:r>
            <a:r>
              <a:rPr dirty="0" sz="1450" spc="-5">
                <a:latin typeface="Times New Roman"/>
                <a:cs typeface="Times New Roman"/>
              </a:rPr>
              <a:t> </a:t>
            </a:r>
            <a:r>
              <a:rPr dirty="0" sz="1450" spc="-10">
                <a:latin typeface="Courier New"/>
                <a:cs typeface="Courier New"/>
              </a:rPr>
              <a:t>x</a:t>
            </a:r>
            <a:r>
              <a:rPr dirty="0" sz="1450" spc="-515">
                <a:latin typeface="Courier New"/>
                <a:cs typeface="Courier New"/>
              </a:rPr>
              <a:t> </a:t>
            </a:r>
            <a:r>
              <a:rPr dirty="0" sz="1450" spc="-10">
                <a:latin typeface="Times New Roman"/>
                <a:cs typeface="Times New Roman"/>
              </a:rPr>
              <a:t>(so</a:t>
            </a:r>
            <a:r>
              <a:rPr dirty="0" sz="1450" spc="-5">
                <a:latin typeface="Times New Roman"/>
                <a:cs typeface="Times New Roman"/>
              </a:rPr>
              <a:t> </a:t>
            </a:r>
            <a:r>
              <a:rPr dirty="0" sz="1450" spc="-10">
                <a:latin typeface="Courier New"/>
                <a:cs typeface="Courier New"/>
              </a:rPr>
              <a:t>Rose</a:t>
            </a:r>
            <a:r>
              <a:rPr dirty="0" sz="1450" spc="-509">
                <a:latin typeface="Courier New"/>
                <a:cs typeface="Courier New"/>
              </a:rPr>
              <a:t> </a:t>
            </a:r>
            <a:r>
              <a:rPr dirty="0" sz="1450" spc="-10">
                <a:latin typeface="Times New Roman"/>
                <a:cs typeface="Times New Roman"/>
              </a:rPr>
              <a:t>is</a:t>
            </a:r>
            <a:r>
              <a:rPr dirty="0" sz="1450" spc="-5">
                <a:latin typeface="Times New Roman"/>
                <a:cs typeface="Times New Roman"/>
              </a:rPr>
              <a:t> not </a:t>
            </a:r>
            <a:r>
              <a:rPr dirty="0" sz="1450" spc="-10">
                <a:latin typeface="Courier New"/>
                <a:cs typeface="Courier New"/>
              </a:rPr>
              <a:t>rose</a:t>
            </a:r>
            <a:r>
              <a:rPr dirty="0" sz="1450" spc="-515">
                <a:latin typeface="Courier New"/>
                <a:cs typeface="Courier New"/>
              </a:rPr>
              <a:t> </a:t>
            </a:r>
            <a:r>
              <a:rPr dirty="0" sz="1450" spc="-10">
                <a:latin typeface="Times New Roman"/>
                <a:cs typeface="Times New Roman"/>
              </a:rPr>
              <a:t>is</a:t>
            </a:r>
            <a:r>
              <a:rPr dirty="0" sz="1450">
                <a:latin typeface="Times New Roman"/>
                <a:cs typeface="Times New Roman"/>
              </a:rPr>
              <a:t> </a:t>
            </a:r>
            <a:r>
              <a:rPr dirty="0" sz="1450" spc="-5">
                <a:latin typeface="Times New Roman"/>
                <a:cs typeface="Times New Roman"/>
              </a:rPr>
              <a:t>not </a:t>
            </a:r>
            <a:r>
              <a:rPr dirty="0" sz="1450" spc="-10">
                <a:latin typeface="Courier New"/>
                <a:cs typeface="Courier New"/>
              </a:rPr>
              <a:t>ROSE</a:t>
            </a:r>
            <a:r>
              <a:rPr dirty="0" sz="1450" spc="-10">
                <a:latin typeface="Times New Roman"/>
                <a:cs typeface="Times New Roman"/>
              </a:rPr>
              <a:t>).</a:t>
            </a:r>
            <a:endParaRPr sz="1450">
              <a:latin typeface="Times New Roman"/>
              <a:cs typeface="Times New Roman"/>
            </a:endParaRPr>
          </a:p>
          <a:p>
            <a:pPr algn="just" marL="12700" marR="151130" indent="-635">
              <a:lnSpc>
                <a:spcPts val="1660"/>
              </a:lnSpc>
              <a:spcBef>
                <a:spcPts val="855"/>
              </a:spcBef>
            </a:pPr>
            <a:r>
              <a:rPr dirty="0" sz="1450" spc="-10">
                <a:latin typeface="Times New Roman"/>
                <a:cs typeface="Times New Roman"/>
              </a:rPr>
              <a:t>In programs in this book and elsewhere, Java variables are given meaningful names that  include several joined words. </a:t>
            </a:r>
            <a:r>
              <a:rPr dirty="0" sz="1450" spc="-60">
                <a:latin typeface="Times New Roman"/>
                <a:cs typeface="Times New Roman"/>
              </a:rPr>
              <a:t>To </a:t>
            </a:r>
            <a:r>
              <a:rPr dirty="0" sz="1450" spc="-10">
                <a:latin typeface="Times New Roman"/>
                <a:cs typeface="Times New Roman"/>
              </a:rPr>
              <a:t>make it easier to spot the words, the following general  rules are</a:t>
            </a:r>
            <a:r>
              <a:rPr dirty="0" sz="1450" spc="-5">
                <a:latin typeface="Times New Roman"/>
                <a:cs typeface="Times New Roman"/>
              </a:rPr>
              <a:t> </a:t>
            </a:r>
            <a:r>
              <a:rPr dirty="0" sz="1450" spc="-10">
                <a:latin typeface="Times New Roman"/>
                <a:cs typeface="Times New Roman"/>
              </a:rPr>
              <a:t>used:</a:t>
            </a:r>
            <a:endParaRPr sz="1450">
              <a:latin typeface="Times New Roman"/>
              <a:cs typeface="Times New Roman"/>
            </a:endParaRPr>
          </a:p>
          <a:p>
            <a:pPr marL="469265">
              <a:lnSpc>
                <a:spcPct val="100000"/>
              </a:lnSpc>
              <a:spcBef>
                <a:spcPts val="590"/>
              </a:spcBef>
            </a:pPr>
            <a:r>
              <a:rPr dirty="0" sz="1450" spc="-10">
                <a:latin typeface="Times New Roman"/>
                <a:cs typeface="Times New Roman"/>
              </a:rPr>
              <a:t>The first letter </a:t>
            </a:r>
            <a:r>
              <a:rPr dirty="0" sz="1450" spc="-5">
                <a:latin typeface="Times New Roman"/>
                <a:cs typeface="Times New Roman"/>
              </a:rPr>
              <a:t>of </a:t>
            </a:r>
            <a:r>
              <a:rPr dirty="0" sz="1450" spc="-10">
                <a:latin typeface="Times New Roman"/>
                <a:cs typeface="Times New Roman"/>
              </a:rPr>
              <a:t>the variable name is</a:t>
            </a:r>
            <a:r>
              <a:rPr dirty="0" sz="1450" spc="25">
                <a:latin typeface="Times New Roman"/>
                <a:cs typeface="Times New Roman"/>
              </a:rPr>
              <a:t> </a:t>
            </a:r>
            <a:r>
              <a:rPr dirty="0" sz="1450" spc="-10">
                <a:latin typeface="Times New Roman"/>
                <a:cs typeface="Times New Roman"/>
              </a:rPr>
              <a:t>lowercase.</a:t>
            </a:r>
            <a:endParaRPr sz="1450">
              <a:latin typeface="Times New Roman"/>
              <a:cs typeface="Times New Roman"/>
            </a:endParaRPr>
          </a:p>
          <a:p>
            <a:pPr marL="469265" marR="984250">
              <a:lnSpc>
                <a:spcPct val="136600"/>
              </a:lnSpc>
            </a:pPr>
            <a:r>
              <a:rPr dirty="0" sz="1450" spc="-10">
                <a:latin typeface="Times New Roman"/>
                <a:cs typeface="Times New Roman"/>
              </a:rPr>
              <a:t>Each successive word in the variable name begins with </a:t>
            </a:r>
            <a:r>
              <a:rPr dirty="0" sz="1450" spc="-5">
                <a:latin typeface="Times New Roman"/>
                <a:cs typeface="Times New Roman"/>
              </a:rPr>
              <a:t>a </a:t>
            </a:r>
            <a:r>
              <a:rPr dirty="0" sz="1450" spc="-10">
                <a:latin typeface="Times New Roman"/>
                <a:cs typeface="Times New Roman"/>
              </a:rPr>
              <a:t>capital </a:t>
            </a:r>
            <a:r>
              <a:rPr dirty="0" sz="1450" spc="-20">
                <a:latin typeface="Times New Roman"/>
                <a:cs typeface="Times New Roman"/>
              </a:rPr>
              <a:t>letter.  </a:t>
            </a:r>
            <a:r>
              <a:rPr dirty="0" sz="1450" spc="-10">
                <a:latin typeface="Times New Roman"/>
                <a:cs typeface="Times New Roman"/>
              </a:rPr>
              <a:t>All other letters are</a:t>
            </a:r>
            <a:r>
              <a:rPr dirty="0" sz="1450" spc="5">
                <a:latin typeface="Times New Roman"/>
                <a:cs typeface="Times New Roman"/>
              </a:rPr>
              <a:t> </a:t>
            </a:r>
            <a:r>
              <a:rPr dirty="0" sz="1450" spc="-10">
                <a:latin typeface="Times New Roman"/>
                <a:cs typeface="Times New Roman"/>
              </a:rPr>
              <a:t>lowercase.</a:t>
            </a:r>
            <a:endParaRPr sz="1450">
              <a:latin typeface="Times New Roman"/>
              <a:cs typeface="Times New Roman"/>
            </a:endParaRPr>
          </a:p>
          <a:p>
            <a:pPr marL="12700">
              <a:lnSpc>
                <a:spcPct val="100000"/>
              </a:lnSpc>
              <a:spcBef>
                <a:spcPts val="635"/>
              </a:spcBef>
            </a:pPr>
            <a:r>
              <a:rPr dirty="0" sz="1450" spc="-10">
                <a:latin typeface="Times New Roman"/>
                <a:cs typeface="Times New Roman"/>
              </a:rPr>
              <a:t>The following variable declarations follow these naming</a:t>
            </a:r>
            <a:r>
              <a:rPr dirty="0" sz="1450" spc="30">
                <a:latin typeface="Times New Roman"/>
                <a:cs typeface="Times New Roman"/>
              </a:rPr>
              <a:t> </a:t>
            </a:r>
            <a:r>
              <a:rPr dirty="0" sz="1450" spc="-10">
                <a:latin typeface="Times New Roman"/>
                <a:cs typeface="Times New Roman"/>
              </a:rPr>
              <a:t>rules:</a:t>
            </a:r>
            <a:endParaRPr sz="1450">
              <a:latin typeface="Times New Roman"/>
              <a:cs typeface="Times New Roman"/>
            </a:endParaRPr>
          </a:p>
          <a:p>
            <a:pPr marL="259079" marR="4859020">
              <a:lnSpc>
                <a:spcPts val="1220"/>
              </a:lnSpc>
              <a:spcBef>
                <a:spcPts val="680"/>
              </a:spcBef>
            </a:pPr>
            <a:r>
              <a:rPr dirty="0" sz="1050" spc="10">
                <a:latin typeface="Courier New"/>
                <a:cs typeface="Courier New"/>
              </a:rPr>
              <a:t>Button loadFile;  </a:t>
            </a:r>
            <a:r>
              <a:rPr dirty="0" sz="1050" spc="10">
                <a:solidFill>
                  <a:srgbClr val="0000FF"/>
                </a:solidFill>
                <a:latin typeface="Courier New"/>
                <a:cs typeface="Courier New"/>
              </a:rPr>
              <a:t>int </a:t>
            </a:r>
            <a:r>
              <a:rPr dirty="0" sz="1050" spc="10">
                <a:latin typeface="Courier New"/>
                <a:cs typeface="Courier New"/>
              </a:rPr>
              <a:t>localAreaCode;  </a:t>
            </a:r>
            <a:r>
              <a:rPr dirty="0" sz="1050" spc="10">
                <a:solidFill>
                  <a:srgbClr val="0000FF"/>
                </a:solidFill>
                <a:latin typeface="Courier New"/>
                <a:cs typeface="Courier New"/>
              </a:rPr>
              <a:t>boolean</a:t>
            </a:r>
            <a:r>
              <a:rPr dirty="0" sz="1050" spc="-10">
                <a:solidFill>
                  <a:srgbClr val="0000FF"/>
                </a:solidFill>
                <a:latin typeface="Courier New"/>
                <a:cs typeface="Courier New"/>
              </a:rPr>
              <a:t> </a:t>
            </a:r>
            <a:r>
              <a:rPr dirty="0" sz="1050" spc="10">
                <a:latin typeface="Courier New"/>
                <a:cs typeface="Courier New"/>
              </a:rPr>
              <a:t>quitGame;</a:t>
            </a:r>
            <a:endParaRPr sz="1050">
              <a:latin typeface="Courier New"/>
              <a:cs typeface="Courier New"/>
            </a:endParaRPr>
          </a:p>
          <a:p>
            <a:pPr algn="just" marL="12700" marR="55880">
              <a:lnSpc>
                <a:spcPts val="1660"/>
              </a:lnSpc>
              <a:spcBef>
                <a:spcPts val="810"/>
              </a:spcBef>
            </a:pPr>
            <a:r>
              <a:rPr dirty="0" sz="1450" spc="-10">
                <a:latin typeface="Times New Roman"/>
                <a:cs typeface="Times New Roman"/>
              </a:rPr>
              <a:t>Although dollar signs and underscores are permitted in variable names, you should avoid  using either </a:t>
            </a:r>
            <a:r>
              <a:rPr dirty="0" sz="1450" spc="-5">
                <a:latin typeface="Times New Roman"/>
                <a:cs typeface="Times New Roman"/>
              </a:rPr>
              <a:t>of </a:t>
            </a:r>
            <a:r>
              <a:rPr dirty="0" sz="1450" spc="-10">
                <a:latin typeface="Times New Roman"/>
                <a:cs typeface="Times New Roman"/>
              </a:rPr>
              <a:t>them except in </a:t>
            </a:r>
            <a:r>
              <a:rPr dirty="0" sz="1450" spc="-5">
                <a:latin typeface="Times New Roman"/>
                <a:cs typeface="Times New Roman"/>
              </a:rPr>
              <a:t>one </a:t>
            </a:r>
            <a:r>
              <a:rPr dirty="0" sz="1450" spc="-10">
                <a:latin typeface="Times New Roman"/>
                <a:cs typeface="Times New Roman"/>
              </a:rPr>
              <a:t>situation: When </a:t>
            </a:r>
            <a:r>
              <a:rPr dirty="0" sz="1450" spc="-5">
                <a:latin typeface="Times New Roman"/>
                <a:cs typeface="Times New Roman"/>
              </a:rPr>
              <a:t>a </a:t>
            </a:r>
            <a:r>
              <a:rPr dirty="0" sz="1450" spc="-20">
                <a:latin typeface="Times New Roman"/>
                <a:cs typeface="Times New Roman"/>
              </a:rPr>
              <a:t>variable’s </a:t>
            </a:r>
            <a:r>
              <a:rPr dirty="0" sz="1450" spc="-10">
                <a:latin typeface="Times New Roman"/>
                <a:cs typeface="Times New Roman"/>
              </a:rPr>
              <a:t>entire name is capitalized,  each word is separated by an underscore. </a:t>
            </a:r>
            <a:r>
              <a:rPr dirty="0" sz="1450" spc="-25">
                <a:latin typeface="Times New Roman"/>
                <a:cs typeface="Times New Roman"/>
              </a:rPr>
              <a:t>Here’s </a:t>
            </a:r>
            <a:r>
              <a:rPr dirty="0" sz="1450" spc="-10">
                <a:latin typeface="Times New Roman"/>
                <a:cs typeface="Times New Roman"/>
              </a:rPr>
              <a:t>an</a:t>
            </a:r>
            <a:r>
              <a:rPr dirty="0" sz="1450" spc="50">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marL="259079">
              <a:lnSpc>
                <a:spcPct val="100000"/>
              </a:lnSpc>
              <a:spcBef>
                <a:spcPts val="555"/>
              </a:spcBef>
            </a:pPr>
            <a:r>
              <a:rPr dirty="0" sz="1050" spc="10">
                <a:solidFill>
                  <a:srgbClr val="0000FF"/>
                </a:solidFill>
                <a:latin typeface="Courier New"/>
                <a:cs typeface="Courier New"/>
              </a:rPr>
              <a:t>static int </a:t>
            </a:r>
            <a:r>
              <a:rPr dirty="0" sz="1050" spc="10">
                <a:latin typeface="Courier New"/>
                <a:cs typeface="Courier New"/>
              </a:rPr>
              <a:t>DAYS_IN_WEEK </a:t>
            </a:r>
            <a:r>
              <a:rPr dirty="0" sz="1050" spc="15">
                <a:latin typeface="Courier New"/>
                <a:cs typeface="Courier New"/>
              </a:rPr>
              <a:t>=</a:t>
            </a:r>
            <a:r>
              <a:rPr dirty="0" sz="1050" spc="25">
                <a:latin typeface="Courier New"/>
                <a:cs typeface="Courier New"/>
              </a:rPr>
              <a:t> </a:t>
            </a:r>
            <a:r>
              <a:rPr dirty="0" sz="1050" spc="15">
                <a:latin typeface="Courier New"/>
                <a:cs typeface="Courier New"/>
              </a:rPr>
              <a:t>7;</a:t>
            </a:r>
            <a:endParaRPr sz="1050">
              <a:latin typeface="Courier New"/>
              <a:cs typeface="Courier New"/>
            </a:endParaRPr>
          </a:p>
          <a:p>
            <a:pPr marL="12700">
              <a:lnSpc>
                <a:spcPct val="100000"/>
              </a:lnSpc>
              <a:spcBef>
                <a:spcPts val="720"/>
              </a:spcBef>
            </a:pPr>
            <a:r>
              <a:rPr dirty="0" sz="1450" spc="-60">
                <a:latin typeface="Times New Roman"/>
                <a:cs typeface="Times New Roman"/>
              </a:rPr>
              <a:t>You </a:t>
            </a:r>
            <a:r>
              <a:rPr dirty="0" sz="1450" spc="-10">
                <a:latin typeface="Times New Roman"/>
                <a:cs typeface="Times New Roman"/>
              </a:rPr>
              <a:t>will see why </a:t>
            </a:r>
            <a:r>
              <a:rPr dirty="0" sz="1450" spc="-5">
                <a:latin typeface="Times New Roman"/>
                <a:cs typeface="Times New Roman"/>
              </a:rPr>
              <a:t>a </a:t>
            </a:r>
            <a:r>
              <a:rPr dirty="0" sz="1450" spc="-10">
                <a:latin typeface="Times New Roman"/>
                <a:cs typeface="Times New Roman"/>
              </a:rPr>
              <a:t>variable name might </a:t>
            </a:r>
            <a:r>
              <a:rPr dirty="0" sz="1450" spc="-5">
                <a:latin typeface="Times New Roman"/>
                <a:cs typeface="Times New Roman"/>
              </a:rPr>
              <a:t>be </a:t>
            </a:r>
            <a:r>
              <a:rPr dirty="0" sz="1450" spc="-10">
                <a:latin typeface="Times New Roman"/>
                <a:cs typeface="Times New Roman"/>
              </a:rPr>
              <a:t>capitalized like this later</a:t>
            </a:r>
            <a:r>
              <a:rPr dirty="0" sz="1450" spc="114">
                <a:latin typeface="Times New Roman"/>
                <a:cs typeface="Times New Roman"/>
              </a:rPr>
              <a:t> </a:t>
            </a:r>
            <a:r>
              <a:rPr dirty="0" sz="1450" spc="-25">
                <a:latin typeface="Times New Roman"/>
                <a:cs typeface="Times New Roman"/>
              </a:rPr>
              <a:t>today.</a:t>
            </a:r>
            <a:endParaRPr sz="1450">
              <a:latin typeface="Times New Roman"/>
              <a:cs typeface="Times New Roman"/>
            </a:endParaRPr>
          </a:p>
          <a:p>
            <a:pPr algn="just" marL="12700" marR="63500">
              <a:lnSpc>
                <a:spcPts val="1660"/>
              </a:lnSpc>
              <a:spcBef>
                <a:spcPts val="755"/>
              </a:spcBef>
            </a:pPr>
            <a:r>
              <a:rPr dirty="0" sz="1450" spc="-10">
                <a:latin typeface="Times New Roman"/>
                <a:cs typeface="Times New Roman"/>
              </a:rPr>
              <a:t>Dollar signs never should </a:t>
            </a:r>
            <a:r>
              <a:rPr dirty="0" sz="1450" spc="-5">
                <a:latin typeface="Times New Roman"/>
                <a:cs typeface="Times New Roman"/>
              </a:rPr>
              <a:t>be </a:t>
            </a:r>
            <a:r>
              <a:rPr dirty="0" sz="1450" spc="-10">
                <a:latin typeface="Times New Roman"/>
                <a:cs typeface="Times New Roman"/>
              </a:rPr>
              <a:t>used in variable names, even though they’re permitted. The  </a:t>
            </a:r>
            <a:r>
              <a:rPr dirty="0" sz="1450" spc="-15">
                <a:latin typeface="Times New Roman"/>
                <a:cs typeface="Times New Roman"/>
              </a:rPr>
              <a:t>official </a:t>
            </a:r>
            <a:r>
              <a:rPr dirty="0" sz="1450" spc="-10">
                <a:latin typeface="Times New Roman"/>
                <a:cs typeface="Times New Roman"/>
              </a:rPr>
              <a:t>documentation for Java always has discouraged their use, so programmers follow  this convention.</a:t>
            </a:r>
            <a:endParaRPr sz="1450">
              <a:latin typeface="Times New Roman"/>
              <a:cs typeface="Times New Roman"/>
            </a:endParaRPr>
          </a:p>
          <a:p>
            <a:pPr marL="12700">
              <a:lnSpc>
                <a:spcPct val="100000"/>
              </a:lnSpc>
              <a:spcBef>
                <a:spcPts val="1325"/>
              </a:spcBef>
            </a:pPr>
            <a:r>
              <a:rPr dirty="0" sz="1650" spc="-20" b="1">
                <a:latin typeface="Times New Roman"/>
                <a:cs typeface="Times New Roman"/>
              </a:rPr>
              <a:t>Variable</a:t>
            </a:r>
            <a:r>
              <a:rPr dirty="0" sz="1650" spc="-5" b="1">
                <a:latin typeface="Times New Roman"/>
                <a:cs typeface="Times New Roman"/>
              </a:rPr>
              <a:t> </a:t>
            </a:r>
            <a:r>
              <a:rPr dirty="0" sz="1650" spc="-25" b="1">
                <a:latin typeface="Times New Roman"/>
                <a:cs typeface="Times New Roman"/>
              </a:rPr>
              <a:t>Types</a:t>
            </a:r>
            <a:endParaRPr sz="1650">
              <a:latin typeface="Times New Roman"/>
              <a:cs typeface="Times New Roman"/>
            </a:endParaRPr>
          </a:p>
          <a:p>
            <a:pPr marL="12700" marR="299085" indent="-635">
              <a:lnSpc>
                <a:spcPts val="1660"/>
              </a:lnSpc>
              <a:spcBef>
                <a:spcPts val="790"/>
              </a:spcBef>
            </a:pPr>
            <a:r>
              <a:rPr dirty="0" sz="1450" spc="-10">
                <a:latin typeface="Times New Roman"/>
                <a:cs typeface="Times New Roman"/>
              </a:rPr>
              <a:t>In addition to </a:t>
            </a:r>
            <a:r>
              <a:rPr dirty="0" sz="1450" spc="-5">
                <a:latin typeface="Times New Roman"/>
                <a:cs typeface="Times New Roman"/>
              </a:rPr>
              <a:t>a </a:t>
            </a:r>
            <a:r>
              <a:rPr dirty="0" sz="1450" spc="-10">
                <a:latin typeface="Times New Roman"/>
                <a:cs typeface="Times New Roman"/>
              </a:rPr>
              <a:t>name, </a:t>
            </a:r>
            <a:r>
              <a:rPr dirty="0" sz="1450" spc="-5">
                <a:latin typeface="Times New Roman"/>
                <a:cs typeface="Times New Roman"/>
              </a:rPr>
              <a:t>a </a:t>
            </a:r>
            <a:r>
              <a:rPr dirty="0" sz="1450" spc="-10">
                <a:latin typeface="Times New Roman"/>
                <a:cs typeface="Times New Roman"/>
              </a:rPr>
              <a:t>variable declaration must include the data type </a:t>
            </a:r>
            <a:r>
              <a:rPr dirty="0" sz="1450" spc="-5">
                <a:latin typeface="Times New Roman"/>
                <a:cs typeface="Times New Roman"/>
              </a:rPr>
              <a:t>of </a:t>
            </a:r>
            <a:r>
              <a:rPr dirty="0" sz="1450" spc="-10">
                <a:latin typeface="Times New Roman"/>
                <a:cs typeface="Times New Roman"/>
              </a:rPr>
              <a:t>information  being stored. The type can </a:t>
            </a:r>
            <a:r>
              <a:rPr dirty="0" sz="1450" spc="-5">
                <a:latin typeface="Times New Roman"/>
                <a:cs typeface="Times New Roman"/>
              </a:rPr>
              <a:t>be </a:t>
            </a:r>
            <a:r>
              <a:rPr dirty="0" sz="1450" spc="-10">
                <a:latin typeface="Times New Roman"/>
                <a:cs typeface="Times New Roman"/>
              </a:rPr>
              <a:t>any </a:t>
            </a:r>
            <a:r>
              <a:rPr dirty="0" sz="1450" spc="-5">
                <a:latin typeface="Times New Roman"/>
                <a:cs typeface="Times New Roman"/>
              </a:rPr>
              <a:t>of </a:t>
            </a:r>
            <a:r>
              <a:rPr dirty="0" sz="1450" spc="-10">
                <a:latin typeface="Times New Roman"/>
                <a:cs typeface="Times New Roman"/>
              </a:rPr>
              <a:t>the</a:t>
            </a:r>
            <a:r>
              <a:rPr dirty="0" sz="1450" spc="25">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marL="469265">
              <a:lnSpc>
                <a:spcPct val="100000"/>
              </a:lnSpc>
              <a:spcBef>
                <a:spcPts val="590"/>
              </a:spcBef>
            </a:pPr>
            <a:r>
              <a:rPr dirty="0" sz="1450" spc="-10">
                <a:latin typeface="Times New Roman"/>
                <a:cs typeface="Times New Roman"/>
              </a:rPr>
              <a:t>One </a:t>
            </a:r>
            <a:r>
              <a:rPr dirty="0" sz="1450" spc="-5">
                <a:latin typeface="Times New Roman"/>
                <a:cs typeface="Times New Roman"/>
              </a:rPr>
              <a:t>of </a:t>
            </a:r>
            <a:r>
              <a:rPr dirty="0" sz="1450" spc="-10">
                <a:latin typeface="Times New Roman"/>
                <a:cs typeface="Times New Roman"/>
              </a:rPr>
              <a:t>the primitive data types, such as </a:t>
            </a:r>
            <a:r>
              <a:rPr dirty="0" sz="1450" spc="-10">
                <a:latin typeface="Courier New"/>
                <a:cs typeface="Courier New"/>
              </a:rPr>
              <a:t>int</a:t>
            </a:r>
            <a:r>
              <a:rPr dirty="0" sz="1450" spc="-475">
                <a:latin typeface="Courier New"/>
                <a:cs typeface="Courier New"/>
              </a:rPr>
              <a:t> </a:t>
            </a:r>
            <a:r>
              <a:rPr dirty="0" sz="1450" spc="-5">
                <a:latin typeface="Times New Roman"/>
                <a:cs typeface="Times New Roman"/>
              </a:rPr>
              <a:t>or </a:t>
            </a:r>
            <a:r>
              <a:rPr dirty="0" sz="1450" spc="-15">
                <a:latin typeface="Courier New"/>
                <a:cs typeface="Courier New"/>
              </a:rPr>
              <a:t>boolean</a:t>
            </a:r>
            <a:endParaRPr sz="1450">
              <a:latin typeface="Courier New"/>
              <a:cs typeface="Courier New"/>
            </a:endParaRPr>
          </a:p>
          <a:p>
            <a:pPr marL="469265" marR="3796029">
              <a:lnSpc>
                <a:spcPct val="136600"/>
              </a:lnSpc>
              <a:spcBef>
                <a:spcPts val="145"/>
              </a:spcBef>
            </a:pPr>
            <a:r>
              <a:rPr dirty="0" sz="1450" spc="-10">
                <a:latin typeface="Times New Roman"/>
                <a:cs typeface="Times New Roman"/>
              </a:rPr>
              <a:t>The name </a:t>
            </a:r>
            <a:r>
              <a:rPr dirty="0" sz="1450" spc="-5">
                <a:latin typeface="Times New Roman"/>
                <a:cs typeface="Times New Roman"/>
              </a:rPr>
              <a:t>of a </a:t>
            </a:r>
            <a:r>
              <a:rPr dirty="0" sz="1450" spc="-10">
                <a:latin typeface="Times New Roman"/>
                <a:cs typeface="Times New Roman"/>
              </a:rPr>
              <a:t>class </a:t>
            </a:r>
            <a:r>
              <a:rPr dirty="0" sz="1450" spc="-5">
                <a:latin typeface="Times New Roman"/>
                <a:cs typeface="Times New Roman"/>
              </a:rPr>
              <a:t>or </a:t>
            </a:r>
            <a:r>
              <a:rPr dirty="0" sz="1450" spc="-10">
                <a:latin typeface="Times New Roman"/>
                <a:cs typeface="Times New Roman"/>
              </a:rPr>
              <a:t>interface  An array</a:t>
            </a:r>
            <a:endParaRPr sz="1450">
              <a:latin typeface="Times New Roman"/>
              <a:cs typeface="Times New Roman"/>
            </a:endParaRPr>
          </a:p>
          <a:p>
            <a:pPr algn="just" marL="12700" marR="55244">
              <a:lnSpc>
                <a:spcPts val="1660"/>
              </a:lnSpc>
              <a:spcBef>
                <a:spcPts val="760"/>
              </a:spcBef>
            </a:pPr>
            <a:r>
              <a:rPr dirty="0" sz="1450" spc="-60">
                <a:latin typeface="Times New Roman"/>
                <a:cs typeface="Times New Roman"/>
              </a:rPr>
              <a:t>You </a:t>
            </a:r>
            <a:r>
              <a:rPr dirty="0" sz="1450" spc="-10">
                <a:latin typeface="Times New Roman"/>
                <a:cs typeface="Times New Roman"/>
              </a:rPr>
              <a:t>learn how to declare and use array variables </a:t>
            </a:r>
            <a:r>
              <a:rPr dirty="0" baseline="2777" sz="1500" spc="382">
                <a:latin typeface="Arial"/>
                <a:cs typeface="Arial"/>
              </a:rPr>
              <a:t>later </a:t>
            </a:r>
            <a:r>
              <a:rPr dirty="0" sz="1450" spc="-5">
                <a:latin typeface="Times New Roman"/>
                <a:cs typeface="Times New Roman"/>
              </a:rPr>
              <a:t>. </a:t>
            </a:r>
            <a:r>
              <a:rPr dirty="0" sz="1450" spc="-35">
                <a:latin typeface="Times New Roman"/>
                <a:cs typeface="Times New Roman"/>
              </a:rPr>
              <a:t>Today’s </a:t>
            </a:r>
            <a:r>
              <a:rPr dirty="0" sz="1450" spc="-10">
                <a:latin typeface="Times New Roman"/>
                <a:cs typeface="Times New Roman"/>
              </a:rPr>
              <a:t>lesson focuses on the  other variable</a:t>
            </a:r>
            <a:r>
              <a:rPr dirty="0" sz="1450" spc="-5">
                <a:latin typeface="Times New Roman"/>
                <a:cs typeface="Times New Roman"/>
              </a:rPr>
              <a:t> </a:t>
            </a:r>
            <a:r>
              <a:rPr dirty="0" sz="1450" spc="-10">
                <a:latin typeface="Times New Roman"/>
                <a:cs typeface="Times New Roman"/>
              </a:rPr>
              <a:t>types.</a:t>
            </a:r>
            <a:endParaRPr sz="1450">
              <a:latin typeface="Times New Roman"/>
              <a:cs typeface="Times New Roman"/>
            </a:endParaRPr>
          </a:p>
        </p:txBody>
      </p:sp>
      <p:sp>
        <p:nvSpPr>
          <p:cNvPr id="21" name="object 21"/>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3</a:t>
            </a:fld>
            <a:r>
              <a:rPr dirty="0"/>
              <a:t> of</a:t>
            </a:r>
            <a:r>
              <a:rPr dirty="0" spc="-90"/>
              <a:t> </a:t>
            </a:r>
            <a:r>
              <a:rPr dirty="0"/>
              <a:t>24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36" y="8849019"/>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36" y="8876458"/>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36" y="8844446"/>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35" y="8844446"/>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97" y="8853592"/>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95" y="8853592"/>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36" y="9809377"/>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36" y="983681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36" y="980480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35" y="9804805"/>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97" y="9813951"/>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95" y="9813951"/>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499" y="334868"/>
            <a:ext cx="6638290" cy="1983105"/>
          </a:xfrm>
          <a:prstGeom prst="rect">
            <a:avLst/>
          </a:prstGeom>
        </p:spPr>
        <p:txBody>
          <a:bodyPr wrap="square" lIns="0" tIns="93345" rIns="0" bIns="0" rtlCol="0" vert="horz">
            <a:spAutoFit/>
          </a:bodyPr>
          <a:lstStyle/>
          <a:p>
            <a:pPr marL="12700">
              <a:lnSpc>
                <a:spcPct val="100000"/>
              </a:lnSpc>
              <a:spcBef>
                <a:spcPts val="735"/>
              </a:spcBef>
            </a:pPr>
            <a:r>
              <a:rPr dirty="0" sz="1450" spc="-10" b="1">
                <a:latin typeface="Times New Roman"/>
                <a:cs typeface="Times New Roman"/>
              </a:rPr>
              <a:t>Data </a:t>
            </a:r>
            <a:r>
              <a:rPr dirty="0" sz="1450" spc="-30" b="1">
                <a:latin typeface="Times New Roman"/>
                <a:cs typeface="Times New Roman"/>
              </a:rPr>
              <a:t>Types</a:t>
            </a:r>
            <a:endParaRPr sz="1450">
              <a:latin typeface="Times New Roman"/>
              <a:cs typeface="Times New Roman"/>
            </a:endParaRPr>
          </a:p>
          <a:p>
            <a:pPr marL="12700" marR="5080">
              <a:lnSpc>
                <a:spcPts val="1660"/>
              </a:lnSpc>
              <a:spcBef>
                <a:spcPts val="760"/>
              </a:spcBef>
            </a:pPr>
            <a:r>
              <a:rPr dirty="0" sz="1450" spc="-10">
                <a:latin typeface="Times New Roman"/>
                <a:cs typeface="Times New Roman"/>
              </a:rPr>
              <a:t>Java has eight basic data types that store integers, floating-point numbers, characters, and  Boolean values. These often are called </a:t>
            </a:r>
            <a:r>
              <a:rPr dirty="0" sz="1450" spc="-10" i="1">
                <a:latin typeface="Times New Roman"/>
                <a:cs typeface="Times New Roman"/>
              </a:rPr>
              <a:t>primitive types </a:t>
            </a:r>
            <a:r>
              <a:rPr dirty="0" sz="1450" spc="-10">
                <a:latin typeface="Times New Roman"/>
                <a:cs typeface="Times New Roman"/>
              </a:rPr>
              <a:t>because they are built-in parts </a:t>
            </a:r>
            <a:r>
              <a:rPr dirty="0" sz="1450" spc="-5">
                <a:latin typeface="Times New Roman"/>
                <a:cs typeface="Times New Roman"/>
              </a:rPr>
              <a:t>of  </a:t>
            </a:r>
            <a:r>
              <a:rPr dirty="0" sz="1450" spc="-10">
                <a:latin typeface="Times New Roman"/>
                <a:cs typeface="Times New Roman"/>
              </a:rPr>
              <a:t>the language rather than objects, which makes them easier to create and use. These data  types have the same size and characteristics no matter what operating system and platform  you’re </a:t>
            </a:r>
            <a:r>
              <a:rPr dirty="0" sz="1450" spc="-5">
                <a:latin typeface="Times New Roman"/>
                <a:cs typeface="Times New Roman"/>
              </a:rPr>
              <a:t>on, </a:t>
            </a:r>
            <a:r>
              <a:rPr dirty="0" sz="1450" spc="-10">
                <a:latin typeface="Times New Roman"/>
                <a:cs typeface="Times New Roman"/>
              </a:rPr>
              <a:t>unlike some data types in other programming</a:t>
            </a:r>
            <a:r>
              <a:rPr dirty="0" sz="1450" spc="40">
                <a:latin typeface="Times New Roman"/>
                <a:cs typeface="Times New Roman"/>
              </a:rPr>
              <a:t> </a:t>
            </a:r>
            <a:r>
              <a:rPr dirty="0" sz="1450" spc="-10">
                <a:latin typeface="Times New Roman"/>
                <a:cs typeface="Times New Roman"/>
              </a:rPr>
              <a:t>languages.</a:t>
            </a:r>
            <a:endParaRPr sz="1450">
              <a:latin typeface="Times New Roman"/>
              <a:cs typeface="Times New Roman"/>
            </a:endParaRPr>
          </a:p>
          <a:p>
            <a:pPr marL="12700" marR="66040" indent="-635">
              <a:lnSpc>
                <a:spcPts val="1660"/>
              </a:lnSpc>
              <a:spcBef>
                <a:spcPts val="705"/>
              </a:spcBef>
            </a:pPr>
            <a:r>
              <a:rPr dirty="0" sz="1450" spc="-60">
                <a:latin typeface="Times New Roman"/>
                <a:cs typeface="Times New Roman"/>
              </a:rPr>
              <a:t>You </a:t>
            </a:r>
            <a:r>
              <a:rPr dirty="0" sz="1450" spc="-10">
                <a:latin typeface="Times New Roman"/>
                <a:cs typeface="Times New Roman"/>
              </a:rPr>
              <a:t>can use four data types to store integers. Which </a:t>
            </a:r>
            <a:r>
              <a:rPr dirty="0" sz="1450" spc="-5">
                <a:latin typeface="Times New Roman"/>
                <a:cs typeface="Times New Roman"/>
              </a:rPr>
              <a:t>one </a:t>
            </a:r>
            <a:r>
              <a:rPr dirty="0" sz="1450" spc="-10">
                <a:latin typeface="Times New Roman"/>
                <a:cs typeface="Times New Roman"/>
              </a:rPr>
              <a:t>you use depends on the </a:t>
            </a:r>
            <a:r>
              <a:rPr dirty="0" sz="1450" spc="-15">
                <a:latin typeface="Times New Roman"/>
                <a:cs typeface="Times New Roman"/>
              </a:rPr>
              <a:t>integer’s  </a:t>
            </a:r>
            <a:r>
              <a:rPr dirty="0" sz="1450" spc="-10">
                <a:latin typeface="Times New Roman"/>
                <a:cs typeface="Times New Roman"/>
              </a:rPr>
              <a:t>size, as shown in </a:t>
            </a:r>
            <a:r>
              <a:rPr dirty="0" u="sng" sz="1450" spc="-30">
                <a:solidFill>
                  <a:srgbClr val="0000ED"/>
                </a:solidFill>
                <a:uFill>
                  <a:solidFill>
                    <a:srgbClr val="0000ED"/>
                  </a:solidFill>
                </a:uFill>
                <a:latin typeface="Times New Roman"/>
                <a:cs typeface="Times New Roman"/>
                <a:hlinkClick r:id="rId2" action="ppaction://hlinksldjump"/>
              </a:rPr>
              <a:t>Table</a:t>
            </a:r>
            <a:r>
              <a:rPr dirty="0" u="sng" sz="1450" spc="10">
                <a:solidFill>
                  <a:srgbClr val="0000ED"/>
                </a:solidFill>
                <a:uFill>
                  <a:solidFill>
                    <a:srgbClr val="0000ED"/>
                  </a:solidFill>
                </a:uFill>
                <a:latin typeface="Times New Roman"/>
                <a:cs typeface="Times New Roman"/>
                <a:hlinkClick r:id="rId2" action="ppaction://hlinksldjump"/>
              </a:rPr>
              <a:t> </a:t>
            </a:r>
            <a:r>
              <a:rPr dirty="0" u="sng" sz="1450" spc="-10">
                <a:solidFill>
                  <a:srgbClr val="0000ED"/>
                </a:solidFill>
                <a:uFill>
                  <a:solidFill>
                    <a:srgbClr val="0000ED"/>
                  </a:solidFill>
                </a:uFill>
                <a:latin typeface="Times New Roman"/>
                <a:cs typeface="Times New Roman"/>
                <a:hlinkClick r:id="rId2" action="ppaction://hlinksldjump"/>
              </a:rPr>
              <a:t>2.1</a:t>
            </a:r>
            <a:r>
              <a:rPr dirty="0" sz="1450" spc="-10">
                <a:latin typeface="Times New Roman"/>
                <a:cs typeface="Times New Roman"/>
              </a:rPr>
              <a:t>.</a:t>
            </a:r>
            <a:endParaRPr sz="1450">
              <a:latin typeface="Times New Roman"/>
              <a:cs typeface="Times New Roman"/>
            </a:endParaRPr>
          </a:p>
        </p:txBody>
      </p:sp>
      <p:sp>
        <p:nvSpPr>
          <p:cNvPr id="15" name="object 15"/>
          <p:cNvSpPr/>
          <p:nvPr/>
        </p:nvSpPr>
        <p:spPr>
          <a:xfrm>
            <a:off x="548612" y="2405481"/>
            <a:ext cx="6462776" cy="1655470"/>
          </a:xfrm>
          <a:prstGeom prst="rect">
            <a:avLst/>
          </a:prstGeom>
          <a:blipFill>
            <a:blip r:embed="rId3" cstate="print"/>
            <a:stretch>
              <a:fillRect/>
            </a:stretch>
          </a:blipFill>
        </p:spPr>
        <p:txBody>
          <a:bodyPr wrap="square" lIns="0" tIns="0" rIns="0" bIns="0" rtlCol="0"/>
          <a:lstStyle/>
          <a:p/>
        </p:txBody>
      </p:sp>
      <p:sp>
        <p:nvSpPr>
          <p:cNvPr id="16" name="object 16"/>
          <p:cNvSpPr txBox="1"/>
          <p:nvPr/>
        </p:nvSpPr>
        <p:spPr>
          <a:xfrm>
            <a:off x="444507" y="4039099"/>
            <a:ext cx="6619875" cy="4278630"/>
          </a:xfrm>
          <a:prstGeom prst="rect">
            <a:avLst/>
          </a:prstGeom>
        </p:spPr>
        <p:txBody>
          <a:bodyPr wrap="square" lIns="0" tIns="93345" rIns="0" bIns="0" rtlCol="0" vert="horz">
            <a:spAutoFit/>
          </a:bodyPr>
          <a:lstStyle/>
          <a:p>
            <a:pPr marL="2373630">
              <a:lnSpc>
                <a:spcPct val="100000"/>
              </a:lnSpc>
              <a:spcBef>
                <a:spcPts val="735"/>
              </a:spcBef>
            </a:pPr>
            <a:r>
              <a:rPr dirty="0" sz="1450" spc="-35" b="1">
                <a:solidFill>
                  <a:srgbClr val="666666"/>
                </a:solidFill>
                <a:latin typeface="Times New Roman"/>
                <a:cs typeface="Times New Roman"/>
              </a:rPr>
              <a:t>TABLE </a:t>
            </a:r>
            <a:r>
              <a:rPr dirty="0" sz="1450" spc="-5" b="1">
                <a:solidFill>
                  <a:srgbClr val="666666"/>
                </a:solidFill>
                <a:latin typeface="Times New Roman"/>
                <a:cs typeface="Times New Roman"/>
              </a:rPr>
              <a:t>2.1 </a:t>
            </a:r>
            <a:r>
              <a:rPr dirty="0" sz="1450" spc="-10">
                <a:latin typeface="Times New Roman"/>
                <a:cs typeface="Times New Roman"/>
              </a:rPr>
              <a:t>Integer</a:t>
            </a:r>
            <a:r>
              <a:rPr dirty="0" sz="1450" spc="20">
                <a:latin typeface="Times New Roman"/>
                <a:cs typeface="Times New Roman"/>
              </a:rPr>
              <a:t> </a:t>
            </a:r>
            <a:r>
              <a:rPr dirty="0" sz="1450" spc="-30">
                <a:latin typeface="Times New Roman"/>
                <a:cs typeface="Times New Roman"/>
              </a:rPr>
              <a:t>Types</a:t>
            </a:r>
            <a:endParaRPr sz="1450">
              <a:latin typeface="Times New Roman"/>
              <a:cs typeface="Times New Roman"/>
            </a:endParaRPr>
          </a:p>
          <a:p>
            <a:pPr algn="just" marL="12700" marR="330835" indent="-635">
              <a:lnSpc>
                <a:spcPts val="1660"/>
              </a:lnSpc>
              <a:spcBef>
                <a:spcPts val="760"/>
              </a:spcBef>
            </a:pPr>
            <a:r>
              <a:rPr dirty="0" sz="1450" spc="-10">
                <a:latin typeface="Times New Roman"/>
                <a:cs typeface="Times New Roman"/>
              </a:rPr>
              <a:t>All these types are </a:t>
            </a:r>
            <a:r>
              <a:rPr dirty="0" sz="1450" spc="-10" i="1">
                <a:latin typeface="Times New Roman"/>
                <a:cs typeface="Times New Roman"/>
              </a:rPr>
              <a:t>signed</a:t>
            </a:r>
            <a:r>
              <a:rPr dirty="0" sz="1450" spc="-10">
                <a:latin typeface="Times New Roman"/>
                <a:cs typeface="Times New Roman"/>
              </a:rPr>
              <a:t>, which means that they can hold either positive </a:t>
            </a:r>
            <a:r>
              <a:rPr dirty="0" sz="1450" spc="-5">
                <a:latin typeface="Times New Roman"/>
                <a:cs typeface="Times New Roman"/>
              </a:rPr>
              <a:t>or </a:t>
            </a:r>
            <a:r>
              <a:rPr dirty="0" sz="1450" spc="-10">
                <a:latin typeface="Times New Roman"/>
                <a:cs typeface="Times New Roman"/>
              </a:rPr>
              <a:t>negative  numbers. The type used for </a:t>
            </a:r>
            <a:r>
              <a:rPr dirty="0" sz="1450" spc="-5">
                <a:latin typeface="Times New Roman"/>
                <a:cs typeface="Times New Roman"/>
              </a:rPr>
              <a:t>a </a:t>
            </a:r>
            <a:r>
              <a:rPr dirty="0" sz="1450" spc="-10">
                <a:latin typeface="Times New Roman"/>
                <a:cs typeface="Times New Roman"/>
              </a:rPr>
              <a:t>variable depends on the range </a:t>
            </a:r>
            <a:r>
              <a:rPr dirty="0" sz="1450" spc="-5">
                <a:latin typeface="Times New Roman"/>
                <a:cs typeface="Times New Roman"/>
              </a:rPr>
              <a:t>of </a:t>
            </a:r>
            <a:r>
              <a:rPr dirty="0" sz="1450" spc="-10">
                <a:latin typeface="Times New Roman"/>
                <a:cs typeface="Times New Roman"/>
              </a:rPr>
              <a:t>values it might need to  hold. None </a:t>
            </a:r>
            <a:r>
              <a:rPr dirty="0" sz="1450" spc="-5">
                <a:latin typeface="Times New Roman"/>
                <a:cs typeface="Times New Roman"/>
              </a:rPr>
              <a:t>of </a:t>
            </a:r>
            <a:r>
              <a:rPr dirty="0" sz="1450" spc="-10">
                <a:latin typeface="Times New Roman"/>
                <a:cs typeface="Times New Roman"/>
              </a:rPr>
              <a:t>these integer variables can reliably store </a:t>
            </a:r>
            <a:r>
              <a:rPr dirty="0" sz="1450" spc="-5">
                <a:latin typeface="Times New Roman"/>
                <a:cs typeface="Times New Roman"/>
              </a:rPr>
              <a:t>a </a:t>
            </a:r>
            <a:r>
              <a:rPr dirty="0" sz="1450" spc="-10">
                <a:latin typeface="Times New Roman"/>
                <a:cs typeface="Times New Roman"/>
              </a:rPr>
              <a:t>value that is too </a:t>
            </a:r>
            <a:r>
              <a:rPr dirty="0" sz="1450" spc="-15">
                <a:latin typeface="Times New Roman"/>
                <a:cs typeface="Times New Roman"/>
              </a:rPr>
              <a:t>large </a:t>
            </a:r>
            <a:r>
              <a:rPr dirty="0" sz="1450" spc="-5">
                <a:latin typeface="Times New Roman"/>
                <a:cs typeface="Times New Roman"/>
              </a:rPr>
              <a:t>or </a:t>
            </a:r>
            <a:r>
              <a:rPr dirty="0" sz="1450" spc="-10">
                <a:latin typeface="Times New Roman"/>
                <a:cs typeface="Times New Roman"/>
              </a:rPr>
              <a:t>too  small for its designated variable type, so take care when designating the</a:t>
            </a:r>
            <a:r>
              <a:rPr dirty="0" sz="1450" spc="90">
                <a:latin typeface="Times New Roman"/>
                <a:cs typeface="Times New Roman"/>
              </a:rPr>
              <a:t> </a:t>
            </a:r>
            <a:r>
              <a:rPr dirty="0" sz="1450" spc="-10">
                <a:latin typeface="Times New Roman"/>
                <a:cs typeface="Times New Roman"/>
              </a:rPr>
              <a:t>type.</a:t>
            </a:r>
            <a:endParaRPr sz="1450">
              <a:latin typeface="Times New Roman"/>
              <a:cs typeface="Times New Roman"/>
            </a:endParaRPr>
          </a:p>
          <a:p>
            <a:pPr marL="12700" marR="109855" indent="-635">
              <a:lnSpc>
                <a:spcPct val="100699"/>
              </a:lnSpc>
              <a:spcBef>
                <a:spcPts val="570"/>
              </a:spcBef>
            </a:pPr>
            <a:r>
              <a:rPr dirty="0" sz="1450" spc="-10">
                <a:latin typeface="Times New Roman"/>
                <a:cs typeface="Times New Roman"/>
              </a:rPr>
              <a:t>Another type </a:t>
            </a:r>
            <a:r>
              <a:rPr dirty="0" sz="1450" spc="-5">
                <a:latin typeface="Times New Roman"/>
                <a:cs typeface="Times New Roman"/>
              </a:rPr>
              <a:t>of </a:t>
            </a:r>
            <a:r>
              <a:rPr dirty="0" sz="1450" spc="-10">
                <a:latin typeface="Times New Roman"/>
                <a:cs typeface="Times New Roman"/>
              </a:rPr>
              <a:t>number that can </a:t>
            </a:r>
            <a:r>
              <a:rPr dirty="0" sz="1450" spc="-5">
                <a:latin typeface="Times New Roman"/>
                <a:cs typeface="Times New Roman"/>
              </a:rPr>
              <a:t>be </a:t>
            </a:r>
            <a:r>
              <a:rPr dirty="0" sz="1450" spc="-10">
                <a:latin typeface="Times New Roman"/>
                <a:cs typeface="Times New Roman"/>
              </a:rPr>
              <a:t>stored is </a:t>
            </a:r>
            <a:r>
              <a:rPr dirty="0" sz="1450" spc="-5">
                <a:latin typeface="Times New Roman"/>
                <a:cs typeface="Times New Roman"/>
              </a:rPr>
              <a:t>a </a:t>
            </a:r>
            <a:r>
              <a:rPr dirty="0" sz="1450" spc="-10">
                <a:latin typeface="Times New Roman"/>
                <a:cs typeface="Times New Roman"/>
              </a:rPr>
              <a:t>floating-point </a:t>
            </a:r>
            <a:r>
              <a:rPr dirty="0" sz="1450" spc="-15">
                <a:latin typeface="Times New Roman"/>
                <a:cs typeface="Times New Roman"/>
              </a:rPr>
              <a:t>number, </a:t>
            </a:r>
            <a:r>
              <a:rPr dirty="0" sz="1450" spc="-10">
                <a:latin typeface="Times New Roman"/>
                <a:cs typeface="Times New Roman"/>
              </a:rPr>
              <a:t>which has the type  </a:t>
            </a:r>
            <a:r>
              <a:rPr dirty="0" sz="1450" spc="-15">
                <a:latin typeface="Courier New"/>
                <a:cs typeface="Courier New"/>
              </a:rPr>
              <a:t>float </a:t>
            </a:r>
            <a:r>
              <a:rPr dirty="0" sz="1450" spc="-5">
                <a:latin typeface="Times New Roman"/>
                <a:cs typeface="Times New Roman"/>
              </a:rPr>
              <a:t>or </a:t>
            </a:r>
            <a:r>
              <a:rPr dirty="0" sz="1450" spc="-10">
                <a:latin typeface="Courier New"/>
                <a:cs typeface="Courier New"/>
              </a:rPr>
              <a:t>double</a:t>
            </a:r>
            <a:r>
              <a:rPr dirty="0" sz="1450" spc="-10">
                <a:latin typeface="Times New Roman"/>
                <a:cs typeface="Times New Roman"/>
              </a:rPr>
              <a:t>. </a:t>
            </a:r>
            <a:r>
              <a:rPr dirty="0" sz="1450" spc="-10" i="1">
                <a:latin typeface="Times New Roman"/>
                <a:cs typeface="Times New Roman"/>
              </a:rPr>
              <a:t>Floating-point </a:t>
            </a:r>
            <a:r>
              <a:rPr dirty="0" sz="1450" spc="-10">
                <a:latin typeface="Times New Roman"/>
                <a:cs typeface="Times New Roman"/>
              </a:rPr>
              <a:t>numbers are numbers with </a:t>
            </a:r>
            <a:r>
              <a:rPr dirty="0" sz="1450" spc="-5">
                <a:latin typeface="Times New Roman"/>
                <a:cs typeface="Times New Roman"/>
              </a:rPr>
              <a:t>a </a:t>
            </a:r>
            <a:r>
              <a:rPr dirty="0" sz="1450" spc="-10">
                <a:latin typeface="Times New Roman"/>
                <a:cs typeface="Times New Roman"/>
              </a:rPr>
              <a:t>decimal point. The  </a:t>
            </a:r>
            <a:r>
              <a:rPr dirty="0" sz="1450" spc="-15">
                <a:latin typeface="Courier New"/>
                <a:cs typeface="Courier New"/>
              </a:rPr>
              <a:t>float </a:t>
            </a:r>
            <a:r>
              <a:rPr dirty="0" sz="1450" spc="-10">
                <a:latin typeface="Times New Roman"/>
                <a:cs typeface="Times New Roman"/>
              </a:rPr>
              <a:t>type can handle any number from </a:t>
            </a:r>
            <a:r>
              <a:rPr dirty="0" sz="1450" spc="-15">
                <a:latin typeface="Courier New"/>
                <a:cs typeface="Courier New"/>
              </a:rPr>
              <a:t>1.4E-45 </a:t>
            </a:r>
            <a:r>
              <a:rPr dirty="0" sz="1450" spc="-10">
                <a:latin typeface="Times New Roman"/>
                <a:cs typeface="Times New Roman"/>
              </a:rPr>
              <a:t>to </a:t>
            </a:r>
            <a:r>
              <a:rPr dirty="0" sz="1450" spc="-15">
                <a:latin typeface="Courier New"/>
                <a:cs typeface="Courier New"/>
              </a:rPr>
              <a:t>3.4E+38</a:t>
            </a:r>
            <a:r>
              <a:rPr dirty="0" sz="1450" spc="-15">
                <a:latin typeface="Times New Roman"/>
                <a:cs typeface="Times New Roman"/>
              </a:rPr>
              <a:t>, </a:t>
            </a:r>
            <a:r>
              <a:rPr dirty="0" sz="1450" spc="-10">
                <a:latin typeface="Times New Roman"/>
                <a:cs typeface="Times New Roman"/>
              </a:rPr>
              <a:t>while the </a:t>
            </a:r>
            <a:r>
              <a:rPr dirty="0" sz="1450" spc="-15">
                <a:latin typeface="Courier New"/>
                <a:cs typeface="Courier New"/>
              </a:rPr>
              <a:t>double  </a:t>
            </a:r>
            <a:r>
              <a:rPr dirty="0" sz="1450" spc="-10">
                <a:latin typeface="Times New Roman"/>
                <a:cs typeface="Times New Roman"/>
              </a:rPr>
              <a:t>type can </a:t>
            </a:r>
            <a:r>
              <a:rPr dirty="0" sz="1450" spc="-5">
                <a:latin typeface="Times New Roman"/>
                <a:cs typeface="Times New Roman"/>
              </a:rPr>
              <a:t>be </a:t>
            </a:r>
            <a:r>
              <a:rPr dirty="0" sz="1450" spc="-10">
                <a:latin typeface="Times New Roman"/>
                <a:cs typeface="Times New Roman"/>
              </a:rPr>
              <a:t>used for more precise numbers ranging from </a:t>
            </a:r>
            <a:r>
              <a:rPr dirty="0" sz="1450" spc="-15">
                <a:latin typeface="Courier New"/>
                <a:cs typeface="Courier New"/>
              </a:rPr>
              <a:t>4.9E-324</a:t>
            </a:r>
            <a:r>
              <a:rPr dirty="0" sz="1450" spc="-400">
                <a:latin typeface="Courier New"/>
                <a:cs typeface="Courier New"/>
              </a:rPr>
              <a:t> </a:t>
            </a:r>
            <a:r>
              <a:rPr dirty="0" sz="1450" spc="-10">
                <a:latin typeface="Times New Roman"/>
                <a:cs typeface="Times New Roman"/>
              </a:rPr>
              <a:t>to </a:t>
            </a:r>
            <a:r>
              <a:rPr dirty="0" sz="1450" spc="-15">
                <a:latin typeface="Courier New"/>
                <a:cs typeface="Courier New"/>
              </a:rPr>
              <a:t>1.7E+308</a:t>
            </a:r>
            <a:r>
              <a:rPr dirty="0" sz="1450" spc="-15">
                <a:latin typeface="Times New Roman"/>
                <a:cs typeface="Times New Roman"/>
              </a:rPr>
              <a:t>.</a:t>
            </a:r>
            <a:endParaRPr sz="1450">
              <a:latin typeface="Times New Roman"/>
              <a:cs typeface="Times New Roman"/>
            </a:endParaRPr>
          </a:p>
          <a:p>
            <a:pPr marL="12700">
              <a:lnSpc>
                <a:spcPct val="100000"/>
              </a:lnSpc>
              <a:spcBef>
                <a:spcPts val="65"/>
              </a:spcBef>
            </a:pPr>
            <a:r>
              <a:rPr dirty="0" sz="1450" spc="-10">
                <a:latin typeface="Times New Roman"/>
                <a:cs typeface="Times New Roman"/>
              </a:rPr>
              <a:t>Because </a:t>
            </a:r>
            <a:r>
              <a:rPr dirty="0" sz="1450" spc="-15">
                <a:latin typeface="Courier New"/>
                <a:cs typeface="Courier New"/>
              </a:rPr>
              <a:t>double</a:t>
            </a:r>
            <a:r>
              <a:rPr dirty="0" sz="1450" spc="-459">
                <a:latin typeface="Courier New"/>
                <a:cs typeface="Courier New"/>
              </a:rPr>
              <a:t> </a:t>
            </a:r>
            <a:r>
              <a:rPr dirty="0" sz="1450" spc="-10">
                <a:latin typeface="Times New Roman"/>
                <a:cs typeface="Times New Roman"/>
              </a:rPr>
              <a:t>has more precision, that type generally is preferred.</a:t>
            </a:r>
            <a:endParaRPr sz="1450">
              <a:latin typeface="Times New Roman"/>
              <a:cs typeface="Times New Roman"/>
            </a:endParaRPr>
          </a:p>
          <a:p>
            <a:pPr marL="12700" marR="252729" indent="-635">
              <a:lnSpc>
                <a:spcPct val="103499"/>
              </a:lnSpc>
              <a:spcBef>
                <a:spcPts val="715"/>
              </a:spcBef>
            </a:pPr>
            <a:r>
              <a:rPr dirty="0" sz="1450" spc="-10">
                <a:latin typeface="Times New Roman"/>
                <a:cs typeface="Times New Roman"/>
              </a:rPr>
              <a:t>The </a:t>
            </a:r>
            <a:r>
              <a:rPr dirty="0" sz="1450" spc="-10">
                <a:latin typeface="Courier New"/>
                <a:cs typeface="Courier New"/>
              </a:rPr>
              <a:t>char</a:t>
            </a:r>
            <a:r>
              <a:rPr dirty="0" sz="1450" spc="-355">
                <a:latin typeface="Courier New"/>
                <a:cs typeface="Courier New"/>
              </a:rPr>
              <a:t> </a:t>
            </a:r>
            <a:r>
              <a:rPr dirty="0" sz="1450" spc="-10">
                <a:latin typeface="Times New Roman"/>
                <a:cs typeface="Times New Roman"/>
              </a:rPr>
              <a:t>type is used for individual characters, such as letters, numbers, punctuation,  and other</a:t>
            </a:r>
            <a:r>
              <a:rPr dirty="0" sz="1450" spc="-5">
                <a:latin typeface="Times New Roman"/>
                <a:cs typeface="Times New Roman"/>
              </a:rPr>
              <a:t> </a:t>
            </a:r>
            <a:r>
              <a:rPr dirty="0" sz="1450" spc="-10">
                <a:latin typeface="Times New Roman"/>
                <a:cs typeface="Times New Roman"/>
              </a:rPr>
              <a:t>symbols.</a:t>
            </a:r>
            <a:endParaRPr sz="1450">
              <a:latin typeface="Times New Roman"/>
              <a:cs typeface="Times New Roman"/>
            </a:endParaRPr>
          </a:p>
          <a:p>
            <a:pPr marL="12700" marR="5080" indent="-635">
              <a:lnSpc>
                <a:spcPct val="103499"/>
              </a:lnSpc>
              <a:spcBef>
                <a:spcPts val="580"/>
              </a:spcBef>
            </a:pPr>
            <a:r>
              <a:rPr dirty="0" sz="1450" spc="-10">
                <a:latin typeface="Times New Roman"/>
                <a:cs typeface="Times New Roman"/>
              </a:rPr>
              <a:t>The last </a:t>
            </a:r>
            <a:r>
              <a:rPr dirty="0" sz="1450" spc="-5">
                <a:latin typeface="Times New Roman"/>
                <a:cs typeface="Times New Roman"/>
              </a:rPr>
              <a:t>of </a:t>
            </a:r>
            <a:r>
              <a:rPr dirty="0" sz="1450" spc="-10">
                <a:latin typeface="Times New Roman"/>
                <a:cs typeface="Times New Roman"/>
              </a:rPr>
              <a:t>the eight primitive data types is </a:t>
            </a:r>
            <a:r>
              <a:rPr dirty="0" sz="1450" spc="-15">
                <a:latin typeface="Courier New"/>
                <a:cs typeface="Courier New"/>
              </a:rPr>
              <a:t>boolean</a:t>
            </a:r>
            <a:r>
              <a:rPr dirty="0" sz="1450" spc="-15">
                <a:latin typeface="Times New Roman"/>
                <a:cs typeface="Times New Roman"/>
              </a:rPr>
              <a:t>. </a:t>
            </a:r>
            <a:r>
              <a:rPr dirty="0" sz="1450" spc="-10">
                <a:latin typeface="Times New Roman"/>
                <a:cs typeface="Times New Roman"/>
              </a:rPr>
              <a:t>As you have learned, this data type  holds either </a:t>
            </a:r>
            <a:r>
              <a:rPr dirty="0" sz="1450" spc="-10">
                <a:latin typeface="Courier New"/>
                <a:cs typeface="Courier New"/>
              </a:rPr>
              <a:t>true</a:t>
            </a:r>
            <a:r>
              <a:rPr dirty="0" sz="1450" spc="-509">
                <a:latin typeface="Courier New"/>
                <a:cs typeface="Courier New"/>
              </a:rPr>
              <a:t> </a:t>
            </a:r>
            <a:r>
              <a:rPr dirty="0" sz="1450" spc="-5">
                <a:latin typeface="Times New Roman"/>
                <a:cs typeface="Times New Roman"/>
              </a:rPr>
              <a:t>or </a:t>
            </a:r>
            <a:r>
              <a:rPr dirty="0" sz="1450" spc="-10">
                <a:latin typeface="Courier New"/>
                <a:cs typeface="Courier New"/>
              </a:rPr>
              <a:t>false</a:t>
            </a:r>
            <a:r>
              <a:rPr dirty="0" sz="1450" spc="-10">
                <a:latin typeface="Times New Roman"/>
                <a:cs typeface="Times New Roman"/>
              </a:rPr>
              <a:t>.</a:t>
            </a:r>
            <a:endParaRPr sz="1450">
              <a:latin typeface="Times New Roman"/>
              <a:cs typeface="Times New Roman"/>
            </a:endParaRPr>
          </a:p>
          <a:p>
            <a:pPr marL="12700" marR="56515">
              <a:lnSpc>
                <a:spcPts val="1660"/>
              </a:lnSpc>
              <a:spcBef>
                <a:spcPts val="900"/>
              </a:spcBef>
            </a:pPr>
            <a:r>
              <a:rPr dirty="0" sz="1450" spc="-10">
                <a:latin typeface="Times New Roman"/>
                <a:cs typeface="Times New Roman"/>
              </a:rPr>
              <a:t>All these variable types appear in lowercase, and you must use them as such in programs.  Some classes have the same names as these data types, </a:t>
            </a:r>
            <a:r>
              <a:rPr dirty="0" sz="1450" spc="-5">
                <a:latin typeface="Times New Roman"/>
                <a:cs typeface="Times New Roman"/>
              </a:rPr>
              <a:t>but </a:t>
            </a:r>
            <a:r>
              <a:rPr dirty="0" sz="1450" spc="-10">
                <a:latin typeface="Times New Roman"/>
                <a:cs typeface="Times New Roman"/>
              </a:rPr>
              <a:t>with </a:t>
            </a:r>
            <a:r>
              <a:rPr dirty="0" sz="1450" spc="-15">
                <a:latin typeface="Times New Roman"/>
                <a:cs typeface="Times New Roman"/>
              </a:rPr>
              <a:t>different </a:t>
            </a:r>
            <a:r>
              <a:rPr dirty="0" sz="1450" spc="-10">
                <a:latin typeface="Times New Roman"/>
                <a:cs typeface="Times New Roman"/>
              </a:rPr>
              <a:t>capitalization,  such</a:t>
            </a:r>
            <a:r>
              <a:rPr dirty="0" sz="1450" spc="-5">
                <a:latin typeface="Times New Roman"/>
                <a:cs typeface="Times New Roman"/>
              </a:rPr>
              <a:t> </a:t>
            </a:r>
            <a:r>
              <a:rPr dirty="0" sz="1450" spc="-10">
                <a:latin typeface="Times New Roman"/>
                <a:cs typeface="Times New Roman"/>
              </a:rPr>
              <a:t>as</a:t>
            </a:r>
            <a:r>
              <a:rPr dirty="0" sz="1450">
                <a:latin typeface="Times New Roman"/>
                <a:cs typeface="Times New Roman"/>
              </a:rPr>
              <a:t> </a:t>
            </a:r>
            <a:r>
              <a:rPr dirty="0" sz="1450" spc="-15">
                <a:latin typeface="Courier New"/>
                <a:cs typeface="Courier New"/>
              </a:rPr>
              <a:t>Boolean</a:t>
            </a:r>
            <a:r>
              <a:rPr dirty="0" sz="1450" spc="-515">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5">
                <a:latin typeface="Courier New"/>
                <a:cs typeface="Courier New"/>
              </a:rPr>
              <a:t>Double</a:t>
            </a:r>
            <a:r>
              <a:rPr dirty="0" sz="1450" spc="-509">
                <a:latin typeface="Courier New"/>
                <a:cs typeface="Courier New"/>
              </a:rPr>
              <a:t> </a:t>
            </a:r>
            <a:r>
              <a:rPr dirty="0" sz="1450" spc="-10">
                <a:latin typeface="Times New Roman"/>
                <a:cs typeface="Times New Roman"/>
              </a:rPr>
              <a:t>These</a:t>
            </a:r>
            <a:r>
              <a:rPr dirty="0" sz="1450" spc="-5">
                <a:latin typeface="Times New Roman"/>
                <a:cs typeface="Times New Roman"/>
              </a:rPr>
              <a:t> </a:t>
            </a:r>
            <a:r>
              <a:rPr dirty="0" sz="1450" spc="-10">
                <a:latin typeface="Times New Roman"/>
                <a:cs typeface="Times New Roman"/>
              </a:rPr>
              <a:t>are</a:t>
            </a:r>
            <a:r>
              <a:rPr dirty="0" sz="1450">
                <a:latin typeface="Times New Roman"/>
                <a:cs typeface="Times New Roman"/>
              </a:rPr>
              <a:t> </a:t>
            </a:r>
            <a:r>
              <a:rPr dirty="0" sz="1450" spc="-10">
                <a:latin typeface="Times New Roman"/>
                <a:cs typeface="Times New Roman"/>
              </a:rPr>
              <a:t>created</a:t>
            </a:r>
            <a:r>
              <a:rPr dirty="0" sz="1450" spc="-5">
                <a:latin typeface="Times New Roman"/>
                <a:cs typeface="Times New Roman"/>
              </a:rPr>
              <a:t> </a:t>
            </a:r>
            <a:r>
              <a:rPr dirty="0" sz="1450" spc="-10">
                <a:latin typeface="Times New Roman"/>
                <a:cs typeface="Times New Roman"/>
              </a:rPr>
              <a:t>and</a:t>
            </a:r>
            <a:r>
              <a:rPr dirty="0" sz="1450">
                <a:latin typeface="Times New Roman"/>
                <a:cs typeface="Times New Roman"/>
              </a:rPr>
              <a:t> </a:t>
            </a:r>
            <a:r>
              <a:rPr dirty="0" sz="1450" spc="-10">
                <a:latin typeface="Times New Roman"/>
                <a:cs typeface="Times New Roman"/>
              </a:rPr>
              <a:t>referenced</a:t>
            </a:r>
            <a:r>
              <a:rPr dirty="0" sz="1450">
                <a:latin typeface="Times New Roman"/>
                <a:cs typeface="Times New Roman"/>
              </a:rPr>
              <a:t> </a:t>
            </a:r>
            <a:r>
              <a:rPr dirty="0" sz="1450" spc="-10">
                <a:latin typeface="Times New Roman"/>
                <a:cs typeface="Times New Roman"/>
              </a:rPr>
              <a:t>differently</a:t>
            </a:r>
            <a:r>
              <a:rPr dirty="0" sz="1450" spc="-5">
                <a:latin typeface="Times New Roman"/>
                <a:cs typeface="Times New Roman"/>
              </a:rPr>
              <a:t> </a:t>
            </a:r>
            <a:r>
              <a:rPr dirty="0" sz="1450" spc="-10">
                <a:latin typeface="Times New Roman"/>
                <a:cs typeface="Times New Roman"/>
              </a:rPr>
              <a:t>in</a:t>
            </a:r>
            <a:r>
              <a:rPr dirty="0" sz="1450">
                <a:latin typeface="Times New Roman"/>
                <a:cs typeface="Times New Roman"/>
              </a:rPr>
              <a:t> </a:t>
            </a:r>
            <a:r>
              <a:rPr dirty="0" sz="1450" spc="-5">
                <a:latin typeface="Times New Roman"/>
                <a:cs typeface="Times New Roman"/>
              </a:rPr>
              <a:t>a </a:t>
            </a:r>
            <a:r>
              <a:rPr dirty="0" sz="1450" spc="-10">
                <a:latin typeface="Times New Roman"/>
                <a:cs typeface="Times New Roman"/>
              </a:rPr>
              <a:t>Java</a:t>
            </a:r>
            <a:endParaRPr sz="1450">
              <a:latin typeface="Times New Roman"/>
              <a:cs typeface="Times New Roman"/>
            </a:endParaRPr>
          </a:p>
        </p:txBody>
      </p:sp>
      <p:sp>
        <p:nvSpPr>
          <p:cNvPr id="20" name="object 20"/>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3</a:t>
            </a:fld>
            <a:r>
              <a:rPr dirty="0"/>
              <a:t> of</a:t>
            </a:r>
            <a:r>
              <a:rPr dirty="0" spc="-90"/>
              <a:t> </a:t>
            </a:r>
            <a:r>
              <a:rPr dirty="0"/>
              <a:t>24</a:t>
            </a:r>
          </a:p>
        </p:txBody>
      </p:sp>
      <p:sp>
        <p:nvSpPr>
          <p:cNvPr id="17" name="object 17"/>
          <p:cNvSpPr txBox="1"/>
          <p:nvPr/>
        </p:nvSpPr>
        <p:spPr>
          <a:xfrm>
            <a:off x="5846428" y="8316962"/>
            <a:ext cx="411480" cy="245110"/>
          </a:xfrm>
          <a:prstGeom prst="rect">
            <a:avLst/>
          </a:prstGeom>
        </p:spPr>
        <p:txBody>
          <a:bodyPr wrap="square" lIns="0" tIns="11430" rIns="0" bIns="0" rtlCol="0" vert="horz">
            <a:spAutoFit/>
          </a:bodyPr>
          <a:lstStyle/>
          <a:p>
            <a:pPr marL="12700">
              <a:lnSpc>
                <a:spcPct val="100000"/>
              </a:lnSpc>
              <a:spcBef>
                <a:spcPts val="90"/>
              </a:spcBef>
            </a:pPr>
            <a:r>
              <a:rPr dirty="0" sz="1450" spc="-5">
                <a:latin typeface="Times New Roman"/>
                <a:cs typeface="Times New Roman"/>
              </a:rPr>
              <a:t>Later</a:t>
            </a:r>
            <a:endParaRPr sz="1450">
              <a:latin typeface="Times New Roman"/>
              <a:cs typeface="Times New Roman"/>
            </a:endParaRPr>
          </a:p>
        </p:txBody>
      </p:sp>
      <p:sp>
        <p:nvSpPr>
          <p:cNvPr id="18" name="object 18"/>
          <p:cNvSpPr txBox="1"/>
          <p:nvPr/>
        </p:nvSpPr>
        <p:spPr>
          <a:xfrm>
            <a:off x="444607" y="8301263"/>
            <a:ext cx="6389370" cy="455295"/>
          </a:xfrm>
          <a:prstGeom prst="rect">
            <a:avLst/>
          </a:prstGeom>
        </p:spPr>
        <p:txBody>
          <a:bodyPr wrap="square" lIns="0" tIns="26670" rIns="0" bIns="0" rtlCol="0" vert="horz">
            <a:spAutoFit/>
          </a:bodyPr>
          <a:lstStyle/>
          <a:p>
            <a:pPr marL="12700" marR="5080" indent="-635">
              <a:lnSpc>
                <a:spcPts val="1660"/>
              </a:lnSpc>
              <a:spcBef>
                <a:spcPts val="210"/>
              </a:spcBef>
              <a:tabLst>
                <a:tab pos="6101715" algn="l"/>
              </a:tabLst>
            </a:pPr>
            <a:r>
              <a:rPr dirty="0" sz="1450" spc="-10">
                <a:latin typeface="Times New Roman"/>
                <a:cs typeface="Times New Roman"/>
              </a:rPr>
              <a:t>p</a:t>
            </a:r>
            <a:r>
              <a:rPr dirty="0" sz="1450" spc="-10">
                <a:latin typeface="Times New Roman"/>
                <a:cs typeface="Times New Roman"/>
              </a:rPr>
              <a:t>r</a:t>
            </a:r>
            <a:r>
              <a:rPr dirty="0" sz="1450" spc="-10">
                <a:latin typeface="Times New Roman"/>
                <a:cs typeface="Times New Roman"/>
              </a:rPr>
              <a:t>og</a:t>
            </a:r>
            <a:r>
              <a:rPr dirty="0" sz="1450" spc="-15">
                <a:latin typeface="Times New Roman"/>
                <a:cs typeface="Times New Roman"/>
              </a:rPr>
              <a:t>ram</a:t>
            </a:r>
            <a:r>
              <a:rPr dirty="0" sz="1450" spc="-5">
                <a:latin typeface="Times New Roman"/>
                <a:cs typeface="Times New Roman"/>
              </a:rPr>
              <a:t>,</a:t>
            </a:r>
            <a:r>
              <a:rPr dirty="0" sz="1450" spc="-5">
                <a:latin typeface="Times New Roman"/>
                <a:cs typeface="Times New Roman"/>
              </a:rPr>
              <a:t> </a:t>
            </a:r>
            <a:r>
              <a:rPr dirty="0" sz="1450" spc="-10">
                <a:latin typeface="Times New Roman"/>
                <a:cs typeface="Times New Roman"/>
              </a:rPr>
              <a:t>s</a:t>
            </a:r>
            <a:r>
              <a:rPr dirty="0" sz="1450" spc="-10">
                <a:latin typeface="Times New Roman"/>
                <a:cs typeface="Times New Roman"/>
              </a:rPr>
              <a:t>o</a:t>
            </a:r>
            <a:r>
              <a:rPr dirty="0" sz="1450" spc="-5">
                <a:latin typeface="Times New Roman"/>
                <a:cs typeface="Times New Roman"/>
              </a:rPr>
              <a:t> </a:t>
            </a:r>
            <a:r>
              <a:rPr dirty="0" sz="1450" spc="-10">
                <a:latin typeface="Times New Roman"/>
                <a:cs typeface="Times New Roman"/>
              </a:rPr>
              <a:t>you</a:t>
            </a:r>
            <a:r>
              <a:rPr dirty="0" sz="1450" spc="-5">
                <a:latin typeface="Times New Roman"/>
                <a:cs typeface="Times New Roman"/>
              </a:rPr>
              <a:t> </a:t>
            </a:r>
            <a:r>
              <a:rPr dirty="0" sz="1450" spc="-10">
                <a:latin typeface="Times New Roman"/>
                <a:cs typeface="Times New Roman"/>
              </a:rPr>
              <a:t>ca</a:t>
            </a:r>
            <a:r>
              <a:rPr dirty="0" sz="1450" spc="-10">
                <a:latin typeface="Times New Roman"/>
                <a:cs typeface="Times New Roman"/>
              </a:rPr>
              <a:t>n</a:t>
            </a:r>
            <a:r>
              <a:rPr dirty="0" sz="1450" spc="-35">
                <a:latin typeface="Times New Roman"/>
                <a:cs typeface="Times New Roman"/>
              </a:rPr>
              <a:t>’</a:t>
            </a:r>
            <a:r>
              <a:rPr dirty="0" sz="1450" spc="-5">
                <a:latin typeface="Times New Roman"/>
                <a:cs typeface="Times New Roman"/>
              </a:rPr>
              <a:t>t</a:t>
            </a:r>
            <a:r>
              <a:rPr dirty="0" sz="1450" spc="-5">
                <a:latin typeface="Times New Roman"/>
                <a:cs typeface="Times New Roman"/>
              </a:rPr>
              <a:t> </a:t>
            </a:r>
            <a:r>
              <a:rPr dirty="0" sz="1450" spc="-10">
                <a:latin typeface="Times New Roman"/>
                <a:cs typeface="Times New Roman"/>
              </a:rPr>
              <a:t>u</a:t>
            </a:r>
            <a:r>
              <a:rPr dirty="0" sz="1450" spc="-10">
                <a:latin typeface="Times New Roman"/>
                <a:cs typeface="Times New Roman"/>
              </a:rPr>
              <a:t>s</a:t>
            </a:r>
            <a:r>
              <a:rPr dirty="0" sz="1450" spc="-5">
                <a:latin typeface="Times New Roman"/>
                <a:cs typeface="Times New Roman"/>
              </a:rPr>
              <a:t>e</a:t>
            </a:r>
            <a:r>
              <a:rPr dirty="0" sz="1450" spc="-5">
                <a:latin typeface="Times New Roman"/>
                <a:cs typeface="Times New Roman"/>
              </a:rPr>
              <a:t> </a:t>
            </a:r>
            <a:r>
              <a:rPr dirty="0" sz="1450" spc="-10">
                <a:latin typeface="Times New Roman"/>
                <a:cs typeface="Times New Roman"/>
              </a:rPr>
              <a:t>t</a:t>
            </a:r>
            <a:r>
              <a:rPr dirty="0" sz="1450" spc="-10">
                <a:latin typeface="Times New Roman"/>
                <a:cs typeface="Times New Roman"/>
              </a:rPr>
              <a:t>h</a:t>
            </a:r>
            <a:r>
              <a:rPr dirty="0" sz="1450" spc="-10">
                <a:latin typeface="Times New Roman"/>
                <a:cs typeface="Times New Roman"/>
              </a:rPr>
              <a:t>e</a:t>
            </a:r>
            <a:r>
              <a:rPr dirty="0" sz="1450" spc="-10">
                <a:latin typeface="Times New Roman"/>
                <a:cs typeface="Times New Roman"/>
              </a:rPr>
              <a:t>m</a:t>
            </a:r>
            <a:r>
              <a:rPr dirty="0" sz="1450" spc="-5">
                <a:latin typeface="Times New Roman"/>
                <a:cs typeface="Times New Roman"/>
              </a:rPr>
              <a:t> </a:t>
            </a:r>
            <a:r>
              <a:rPr dirty="0" sz="1450" spc="-10">
                <a:latin typeface="Times New Roman"/>
                <a:cs typeface="Times New Roman"/>
              </a:rPr>
              <a:t>i</a:t>
            </a:r>
            <a:r>
              <a:rPr dirty="0" sz="1450" spc="-10">
                <a:latin typeface="Times New Roman"/>
                <a:cs typeface="Times New Roman"/>
              </a:rPr>
              <a:t>n</a:t>
            </a:r>
            <a:r>
              <a:rPr dirty="0" sz="1450" spc="-10">
                <a:latin typeface="Times New Roman"/>
                <a:cs typeface="Times New Roman"/>
              </a:rPr>
              <a:t>terc</a:t>
            </a:r>
            <a:r>
              <a:rPr dirty="0" sz="1450" spc="-10">
                <a:latin typeface="Times New Roman"/>
                <a:cs typeface="Times New Roman"/>
              </a:rPr>
              <a:t>h</a:t>
            </a:r>
            <a:r>
              <a:rPr dirty="0" sz="1450" spc="-10">
                <a:latin typeface="Times New Roman"/>
                <a:cs typeface="Times New Roman"/>
              </a:rPr>
              <a:t>a</a:t>
            </a:r>
            <a:r>
              <a:rPr dirty="0" sz="1450" spc="-10">
                <a:latin typeface="Times New Roman"/>
                <a:cs typeface="Times New Roman"/>
              </a:rPr>
              <a:t>ng</a:t>
            </a:r>
            <a:r>
              <a:rPr dirty="0" sz="1450" spc="-10">
                <a:latin typeface="Times New Roman"/>
                <a:cs typeface="Times New Roman"/>
              </a:rPr>
              <a:t>ea</a:t>
            </a:r>
            <a:r>
              <a:rPr dirty="0" sz="1450" spc="-10">
                <a:latin typeface="Times New Roman"/>
                <a:cs typeface="Times New Roman"/>
              </a:rPr>
              <a:t>b</a:t>
            </a:r>
            <a:r>
              <a:rPr dirty="0" sz="1450" spc="-10">
                <a:latin typeface="Times New Roman"/>
                <a:cs typeface="Times New Roman"/>
              </a:rPr>
              <a:t>l</a:t>
            </a:r>
            <a:r>
              <a:rPr dirty="0" sz="1450" spc="-10">
                <a:latin typeface="Times New Roman"/>
                <a:cs typeface="Times New Roman"/>
              </a:rPr>
              <a:t>y</a:t>
            </a:r>
            <a:r>
              <a:rPr dirty="0" sz="1450" spc="-5">
                <a:latin typeface="Times New Roman"/>
                <a:cs typeface="Times New Roman"/>
              </a:rPr>
              <a:t> </a:t>
            </a:r>
            <a:r>
              <a:rPr dirty="0" sz="1450" spc="-10">
                <a:latin typeface="Times New Roman"/>
                <a:cs typeface="Times New Roman"/>
              </a:rPr>
              <a:t>i</a:t>
            </a:r>
            <a:r>
              <a:rPr dirty="0" sz="1450" spc="-10">
                <a:latin typeface="Times New Roman"/>
                <a:cs typeface="Times New Roman"/>
              </a:rPr>
              <a:t>n</a:t>
            </a:r>
            <a:r>
              <a:rPr dirty="0" sz="1450" spc="-5">
                <a:latin typeface="Times New Roman"/>
                <a:cs typeface="Times New Roman"/>
              </a:rPr>
              <a:t> </a:t>
            </a:r>
            <a:r>
              <a:rPr dirty="0" sz="1450" spc="-15">
                <a:latin typeface="Times New Roman"/>
                <a:cs typeface="Times New Roman"/>
              </a:rPr>
              <a:t>m</a:t>
            </a:r>
            <a:r>
              <a:rPr dirty="0" sz="1450" spc="-10">
                <a:latin typeface="Times New Roman"/>
                <a:cs typeface="Times New Roman"/>
              </a:rPr>
              <a:t>o</a:t>
            </a:r>
            <a:r>
              <a:rPr dirty="0" sz="1450" spc="-10">
                <a:latin typeface="Times New Roman"/>
                <a:cs typeface="Times New Roman"/>
              </a:rPr>
              <a:t>s</a:t>
            </a:r>
            <a:r>
              <a:rPr dirty="0" sz="1450" spc="-5">
                <a:latin typeface="Times New Roman"/>
                <a:cs typeface="Times New Roman"/>
              </a:rPr>
              <a:t>t</a:t>
            </a:r>
            <a:r>
              <a:rPr dirty="0" sz="1450" spc="-5">
                <a:latin typeface="Times New Roman"/>
                <a:cs typeface="Times New Roman"/>
              </a:rPr>
              <a:t> </a:t>
            </a:r>
            <a:r>
              <a:rPr dirty="0" sz="1450" spc="-10">
                <a:latin typeface="Times New Roman"/>
                <a:cs typeface="Times New Roman"/>
              </a:rPr>
              <a:t>circ</a:t>
            </a:r>
            <a:r>
              <a:rPr dirty="0" sz="1450" spc="-10">
                <a:latin typeface="Times New Roman"/>
                <a:cs typeface="Times New Roman"/>
              </a:rPr>
              <a:t>u</a:t>
            </a:r>
            <a:r>
              <a:rPr dirty="0" sz="1450" spc="-10">
                <a:latin typeface="Times New Roman"/>
                <a:cs typeface="Times New Roman"/>
              </a:rPr>
              <a:t>msta</a:t>
            </a:r>
            <a:r>
              <a:rPr dirty="0" sz="1450" spc="-10">
                <a:latin typeface="Times New Roman"/>
                <a:cs typeface="Times New Roman"/>
              </a:rPr>
              <a:t>n</a:t>
            </a:r>
            <a:r>
              <a:rPr dirty="0" sz="1450" spc="-10">
                <a:latin typeface="Times New Roman"/>
                <a:cs typeface="Times New Roman"/>
              </a:rPr>
              <a:t>ces</a:t>
            </a:r>
            <a:r>
              <a:rPr dirty="0" sz="1450" spc="-5">
                <a:latin typeface="Times New Roman"/>
                <a:cs typeface="Times New Roman"/>
              </a:rPr>
              <a:t>.</a:t>
            </a:r>
            <a:r>
              <a:rPr dirty="0" sz="1450">
                <a:latin typeface="Times New Roman"/>
                <a:cs typeface="Times New Roman"/>
              </a:rPr>
              <a:t>	</a:t>
            </a:r>
            <a:r>
              <a:rPr dirty="0" sz="1450" spc="-5">
                <a:latin typeface="Times New Roman"/>
                <a:cs typeface="Times New Roman"/>
              </a:rPr>
              <a:t>you  </a:t>
            </a:r>
            <a:r>
              <a:rPr dirty="0" sz="1450" spc="-10">
                <a:latin typeface="Times New Roman"/>
                <a:cs typeface="Times New Roman"/>
              </a:rPr>
              <a:t>will see how to use these special</a:t>
            </a:r>
            <a:r>
              <a:rPr dirty="0" sz="1450" spc="20">
                <a:latin typeface="Times New Roman"/>
                <a:cs typeface="Times New Roman"/>
              </a:rPr>
              <a:t> </a:t>
            </a:r>
            <a:r>
              <a:rPr dirty="0" sz="1450" spc="-10">
                <a:latin typeface="Times New Roman"/>
                <a:cs typeface="Times New Roman"/>
              </a:rPr>
              <a:t>classes.</a:t>
            </a:r>
            <a:endParaRPr sz="1450">
              <a:latin typeface="Times New Roman"/>
              <a:cs typeface="Times New Roman"/>
            </a:endParaRPr>
          </a:p>
        </p:txBody>
      </p:sp>
      <p:sp>
        <p:nvSpPr>
          <p:cNvPr id="19" name="object 19"/>
          <p:cNvSpPr txBox="1"/>
          <p:nvPr/>
        </p:nvSpPr>
        <p:spPr>
          <a:xfrm>
            <a:off x="563450" y="8859185"/>
            <a:ext cx="5713095" cy="857885"/>
          </a:xfrm>
          <a:prstGeom prst="rect">
            <a:avLst/>
          </a:prstGeom>
        </p:spPr>
        <p:txBody>
          <a:bodyPr wrap="square" lIns="0" tIns="93345" rIns="0" bIns="0" rtlCol="0" vert="horz">
            <a:spAutoFit/>
          </a:bodyPr>
          <a:lstStyle/>
          <a:p>
            <a:pPr marL="12700">
              <a:lnSpc>
                <a:spcPct val="100000"/>
              </a:lnSpc>
              <a:spcBef>
                <a:spcPts val="735"/>
              </a:spcBef>
            </a:pPr>
            <a:r>
              <a:rPr dirty="0" sz="1450" spc="-10" b="1">
                <a:solidFill>
                  <a:srgbClr val="57595B"/>
                </a:solidFill>
                <a:latin typeface="Times New Roman"/>
                <a:cs typeface="Times New Roman"/>
              </a:rPr>
              <a:t>Note</a:t>
            </a:r>
            <a:endParaRPr sz="1450">
              <a:latin typeface="Times New Roman"/>
              <a:cs typeface="Times New Roman"/>
            </a:endParaRPr>
          </a:p>
          <a:p>
            <a:pPr marL="140335" marR="5080">
              <a:lnSpc>
                <a:spcPct val="103499"/>
              </a:lnSpc>
              <a:spcBef>
                <a:spcPts val="580"/>
              </a:spcBef>
            </a:pPr>
            <a:r>
              <a:rPr dirty="0" sz="1450" spc="-20">
                <a:latin typeface="Times New Roman"/>
                <a:cs typeface="Times New Roman"/>
              </a:rPr>
              <a:t>There’s </a:t>
            </a:r>
            <a:r>
              <a:rPr dirty="0" sz="1450" spc="-10">
                <a:latin typeface="Times New Roman"/>
                <a:cs typeface="Times New Roman"/>
              </a:rPr>
              <a:t>actually </a:t>
            </a:r>
            <a:r>
              <a:rPr dirty="0" sz="1450" spc="-5">
                <a:latin typeface="Times New Roman"/>
                <a:cs typeface="Times New Roman"/>
              </a:rPr>
              <a:t>a </a:t>
            </a:r>
            <a:r>
              <a:rPr dirty="0" sz="1450" spc="-10">
                <a:latin typeface="Times New Roman"/>
                <a:cs typeface="Times New Roman"/>
              </a:rPr>
              <a:t>ninth primitive data type in Java, </a:t>
            </a:r>
            <a:r>
              <a:rPr dirty="0" sz="1450" spc="-10">
                <a:latin typeface="Courier New"/>
                <a:cs typeface="Courier New"/>
              </a:rPr>
              <a:t>void</a:t>
            </a:r>
            <a:r>
              <a:rPr dirty="0" sz="1450" spc="-10">
                <a:latin typeface="Times New Roman"/>
                <a:cs typeface="Times New Roman"/>
              </a:rPr>
              <a:t>, which represents  nothing. </a:t>
            </a:r>
            <a:r>
              <a:rPr dirty="0" sz="1450" spc="-30">
                <a:latin typeface="Times New Roman"/>
                <a:cs typeface="Times New Roman"/>
              </a:rPr>
              <a:t>It’s </a:t>
            </a:r>
            <a:r>
              <a:rPr dirty="0" sz="1450" spc="-10">
                <a:latin typeface="Times New Roman"/>
                <a:cs typeface="Times New Roman"/>
              </a:rPr>
              <a:t>used in methods to indicate that they do </a:t>
            </a:r>
            <a:r>
              <a:rPr dirty="0" sz="1450" spc="-5">
                <a:latin typeface="Times New Roman"/>
                <a:cs typeface="Times New Roman"/>
              </a:rPr>
              <a:t>not </a:t>
            </a:r>
            <a:r>
              <a:rPr dirty="0" sz="1450" spc="-10">
                <a:latin typeface="Times New Roman"/>
                <a:cs typeface="Times New Roman"/>
              </a:rPr>
              <a:t>return </a:t>
            </a:r>
            <a:r>
              <a:rPr dirty="0" sz="1450" spc="-5">
                <a:latin typeface="Times New Roman"/>
                <a:cs typeface="Times New Roman"/>
              </a:rPr>
              <a:t>a</a:t>
            </a:r>
            <a:r>
              <a:rPr dirty="0" sz="1450" spc="120">
                <a:latin typeface="Times New Roman"/>
                <a:cs typeface="Times New Roman"/>
              </a:rPr>
              <a:t> </a:t>
            </a:r>
            <a:r>
              <a:rPr dirty="0" sz="1450" spc="-10">
                <a:latin typeface="Times New Roman"/>
                <a:cs typeface="Times New Roman"/>
              </a:rPr>
              <a:t>value.</a:t>
            </a:r>
            <a:endParaRPr sz="1450">
              <a:latin typeface="Times New Roman"/>
              <a:cs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sldNum" idx="7" sz="quarter"/>
          </p:nvPr>
        </p:nvSpPr>
        <p:spPr>
          <a:prstGeom prst="rect"/>
        </p:spPr>
        <p:txBody>
          <a:bodyPr wrap="square" lIns="0" tIns="3175" rIns="0" bIns="0" rtlCol="0" vert="horz">
            <a:spAutoFit/>
          </a:bodyPr>
          <a:lstStyle/>
          <a:p>
            <a:pPr marL="68580">
              <a:lnSpc>
                <a:spcPct val="100000"/>
              </a:lnSpc>
              <a:spcBef>
                <a:spcPts val="25"/>
              </a:spcBef>
            </a:pPr>
            <a:r>
              <a:rPr dirty="0"/>
              <a:t>Page </a:t>
            </a:r>
            <a:fld id="{81D60167-4931-47E6-BA6A-407CBD079E47}" type="slidenum">
              <a:rPr dirty="0"/>
              <a:t>3</a:t>
            </a:fld>
            <a:r>
              <a:rPr dirty="0"/>
              <a:t> of</a:t>
            </a:r>
            <a:r>
              <a:rPr dirty="0" spc="-90"/>
              <a:t> </a:t>
            </a:r>
            <a:r>
              <a:rPr dirty="0"/>
              <a:t>24</a:t>
            </a:r>
          </a:p>
        </p:txBody>
      </p:sp>
      <p:sp>
        <p:nvSpPr>
          <p:cNvPr id="2" name="object 2"/>
          <p:cNvSpPr txBox="1"/>
          <p:nvPr/>
        </p:nvSpPr>
        <p:spPr>
          <a:xfrm>
            <a:off x="444500" y="334868"/>
            <a:ext cx="6620509" cy="9830435"/>
          </a:xfrm>
          <a:prstGeom prst="rect">
            <a:avLst/>
          </a:prstGeom>
        </p:spPr>
        <p:txBody>
          <a:bodyPr wrap="square" lIns="0" tIns="93345" rIns="0" bIns="0" rtlCol="0" vert="horz">
            <a:spAutoFit/>
          </a:bodyPr>
          <a:lstStyle/>
          <a:p>
            <a:pPr marL="12700">
              <a:lnSpc>
                <a:spcPct val="100000"/>
              </a:lnSpc>
              <a:spcBef>
                <a:spcPts val="735"/>
              </a:spcBef>
            </a:pPr>
            <a:r>
              <a:rPr dirty="0" sz="1450" spc="-10" b="1">
                <a:latin typeface="Times New Roman"/>
                <a:cs typeface="Times New Roman"/>
              </a:rPr>
              <a:t>Class </a:t>
            </a:r>
            <a:r>
              <a:rPr dirty="0" sz="1450" spc="-30" b="1">
                <a:latin typeface="Times New Roman"/>
                <a:cs typeface="Times New Roman"/>
              </a:rPr>
              <a:t>Types</a:t>
            </a:r>
            <a:endParaRPr sz="1450">
              <a:latin typeface="Times New Roman"/>
              <a:cs typeface="Times New Roman"/>
            </a:endParaRPr>
          </a:p>
          <a:p>
            <a:pPr marL="12700" marR="347345">
              <a:lnSpc>
                <a:spcPts val="1660"/>
              </a:lnSpc>
              <a:spcBef>
                <a:spcPts val="760"/>
              </a:spcBef>
            </a:pPr>
            <a:r>
              <a:rPr dirty="0" sz="1450" spc="-10">
                <a:latin typeface="Times New Roman"/>
                <a:cs typeface="Times New Roman"/>
              </a:rPr>
              <a:t>In addition to the primitive data types, </a:t>
            </a:r>
            <a:r>
              <a:rPr dirty="0" sz="1450" spc="-5">
                <a:latin typeface="Times New Roman"/>
                <a:cs typeface="Times New Roman"/>
              </a:rPr>
              <a:t>a </a:t>
            </a:r>
            <a:r>
              <a:rPr dirty="0" sz="1450" spc="-10">
                <a:latin typeface="Times New Roman"/>
                <a:cs typeface="Times New Roman"/>
              </a:rPr>
              <a:t>variable can have </a:t>
            </a:r>
            <a:r>
              <a:rPr dirty="0" sz="1450" spc="-5">
                <a:latin typeface="Times New Roman"/>
                <a:cs typeface="Times New Roman"/>
              </a:rPr>
              <a:t>a </a:t>
            </a:r>
            <a:r>
              <a:rPr dirty="0" sz="1450" spc="-10">
                <a:latin typeface="Times New Roman"/>
                <a:cs typeface="Times New Roman"/>
              </a:rPr>
              <a:t>class as its type, as in the  following examples:</a:t>
            </a:r>
            <a:endParaRPr sz="1450">
              <a:latin typeface="Times New Roman"/>
              <a:cs typeface="Times New Roman"/>
            </a:endParaRPr>
          </a:p>
          <a:p>
            <a:pPr marL="259079" marR="4131310">
              <a:lnSpc>
                <a:spcPts val="1220"/>
              </a:lnSpc>
              <a:spcBef>
                <a:spcPts val="635"/>
              </a:spcBef>
            </a:pPr>
            <a:r>
              <a:rPr dirty="0" sz="1050" spc="10">
                <a:latin typeface="Courier New"/>
                <a:cs typeface="Courier New"/>
              </a:rPr>
              <a:t>String lastName </a:t>
            </a:r>
            <a:r>
              <a:rPr dirty="0" sz="1050" spc="15">
                <a:latin typeface="Courier New"/>
                <a:cs typeface="Courier New"/>
              </a:rPr>
              <a:t>= </a:t>
            </a:r>
            <a:r>
              <a:rPr dirty="0" sz="1050" spc="10">
                <a:solidFill>
                  <a:srgbClr val="993300"/>
                </a:solidFill>
                <a:latin typeface="Courier New"/>
                <a:cs typeface="Courier New"/>
              </a:rPr>
              <a:t>“Hopper”</a:t>
            </a:r>
            <a:r>
              <a:rPr dirty="0" sz="1050" spc="10">
                <a:latin typeface="Courier New"/>
                <a:cs typeface="Courier New"/>
              </a:rPr>
              <a:t>;  Color hair;</a:t>
            </a:r>
            <a:endParaRPr sz="1050">
              <a:latin typeface="Courier New"/>
              <a:cs typeface="Courier New"/>
            </a:endParaRPr>
          </a:p>
          <a:p>
            <a:pPr marL="259079">
              <a:lnSpc>
                <a:spcPts val="1195"/>
              </a:lnSpc>
            </a:pPr>
            <a:r>
              <a:rPr dirty="0" sz="1050" spc="10">
                <a:latin typeface="Courier New"/>
                <a:cs typeface="Courier New"/>
              </a:rPr>
              <a:t>MarsRobot robbie;</a:t>
            </a:r>
            <a:endParaRPr sz="1050">
              <a:latin typeface="Courier New"/>
              <a:cs typeface="Courier New"/>
            </a:endParaRPr>
          </a:p>
          <a:p>
            <a:pPr marL="12700" marR="73660">
              <a:lnSpc>
                <a:spcPts val="1660"/>
              </a:lnSpc>
              <a:spcBef>
                <a:spcPts val="835"/>
              </a:spcBef>
            </a:pPr>
            <a:r>
              <a:rPr dirty="0" sz="1450" spc="-10">
                <a:latin typeface="Times New Roman"/>
                <a:cs typeface="Times New Roman"/>
              </a:rPr>
              <a:t>When </a:t>
            </a:r>
            <a:r>
              <a:rPr dirty="0" sz="1450" spc="-5">
                <a:latin typeface="Times New Roman"/>
                <a:cs typeface="Times New Roman"/>
              </a:rPr>
              <a:t>a </a:t>
            </a:r>
            <a:r>
              <a:rPr dirty="0" sz="1450" spc="-10">
                <a:latin typeface="Times New Roman"/>
                <a:cs typeface="Times New Roman"/>
              </a:rPr>
              <a:t>variable has </a:t>
            </a:r>
            <a:r>
              <a:rPr dirty="0" sz="1450" spc="-5">
                <a:latin typeface="Times New Roman"/>
                <a:cs typeface="Times New Roman"/>
              </a:rPr>
              <a:t>a </a:t>
            </a:r>
            <a:r>
              <a:rPr dirty="0" sz="1450" spc="-10">
                <a:latin typeface="Times New Roman"/>
                <a:cs typeface="Times New Roman"/>
              </a:rPr>
              <a:t>class as its type, the variable refers to an object </a:t>
            </a:r>
            <a:r>
              <a:rPr dirty="0" sz="1450" spc="-5">
                <a:latin typeface="Times New Roman"/>
                <a:cs typeface="Times New Roman"/>
              </a:rPr>
              <a:t>of </a:t>
            </a:r>
            <a:r>
              <a:rPr dirty="0" sz="1450" spc="-10">
                <a:latin typeface="Times New Roman"/>
                <a:cs typeface="Times New Roman"/>
              </a:rPr>
              <a:t>that class </a:t>
            </a:r>
            <a:r>
              <a:rPr dirty="0" sz="1450" spc="-5">
                <a:latin typeface="Times New Roman"/>
                <a:cs typeface="Times New Roman"/>
              </a:rPr>
              <a:t>or one  of </a:t>
            </a:r>
            <a:r>
              <a:rPr dirty="0" sz="1450" spc="-10">
                <a:latin typeface="Times New Roman"/>
                <a:cs typeface="Times New Roman"/>
              </a:rPr>
              <a:t>its subclasses.</a:t>
            </a:r>
            <a:endParaRPr sz="1450">
              <a:latin typeface="Times New Roman"/>
              <a:cs typeface="Times New Roman"/>
            </a:endParaRPr>
          </a:p>
          <a:p>
            <a:pPr algn="just" marL="12700" marR="75565">
              <a:lnSpc>
                <a:spcPct val="103499"/>
              </a:lnSpc>
              <a:spcBef>
                <a:spcPts val="530"/>
              </a:spcBef>
            </a:pPr>
            <a:r>
              <a:rPr dirty="0" sz="1450" spc="-10">
                <a:latin typeface="Times New Roman"/>
                <a:cs typeface="Times New Roman"/>
              </a:rPr>
              <a:t>The last statement in the preceding list creates </a:t>
            </a:r>
            <a:r>
              <a:rPr dirty="0" sz="1450" spc="-5">
                <a:latin typeface="Times New Roman"/>
                <a:cs typeface="Times New Roman"/>
              </a:rPr>
              <a:t>a </a:t>
            </a:r>
            <a:r>
              <a:rPr dirty="0" sz="1450" spc="-10">
                <a:latin typeface="Times New Roman"/>
                <a:cs typeface="Times New Roman"/>
              </a:rPr>
              <a:t>variable named </a:t>
            </a:r>
            <a:r>
              <a:rPr dirty="0" sz="1450" spc="-15">
                <a:latin typeface="Courier New"/>
                <a:cs typeface="Courier New"/>
              </a:rPr>
              <a:t>robbie</a:t>
            </a:r>
            <a:r>
              <a:rPr dirty="0" sz="1450" spc="-370">
                <a:latin typeface="Courier New"/>
                <a:cs typeface="Courier New"/>
              </a:rPr>
              <a:t> </a:t>
            </a:r>
            <a:r>
              <a:rPr dirty="0" sz="1450" spc="-10">
                <a:latin typeface="Times New Roman"/>
                <a:cs typeface="Times New Roman"/>
              </a:rPr>
              <a:t>that is reserved  for </a:t>
            </a:r>
            <a:r>
              <a:rPr dirty="0" sz="1450" spc="-5">
                <a:latin typeface="Times New Roman"/>
                <a:cs typeface="Times New Roman"/>
              </a:rPr>
              <a:t>a </a:t>
            </a:r>
            <a:r>
              <a:rPr dirty="0" sz="1450" spc="-15">
                <a:latin typeface="Courier New"/>
                <a:cs typeface="Courier New"/>
              </a:rPr>
              <a:t>MarsRobot </a:t>
            </a:r>
            <a:r>
              <a:rPr dirty="0" sz="1450" spc="-10">
                <a:latin typeface="Times New Roman"/>
                <a:cs typeface="Times New Roman"/>
              </a:rPr>
              <a:t>object. </a:t>
            </a:r>
            <a:r>
              <a:rPr dirty="0" sz="1450" spc="-60">
                <a:latin typeface="Times New Roman"/>
                <a:cs typeface="Times New Roman"/>
              </a:rPr>
              <a:t>You </a:t>
            </a:r>
            <a:r>
              <a:rPr dirty="0" sz="1450" spc="-10">
                <a:latin typeface="Times New Roman"/>
                <a:cs typeface="Times New Roman"/>
              </a:rPr>
              <a:t>learn more </a:t>
            </a:r>
            <a:r>
              <a:rPr dirty="0" baseline="1915" sz="2175" spc="-7">
                <a:latin typeface="Times New Roman"/>
                <a:cs typeface="Times New Roman"/>
              </a:rPr>
              <a:t>later </a:t>
            </a:r>
            <a:r>
              <a:rPr dirty="0" sz="1450" spc="-10">
                <a:latin typeface="Times New Roman"/>
                <a:cs typeface="Times New Roman"/>
              </a:rPr>
              <a:t>about how to associate objects with  variables.</a:t>
            </a:r>
            <a:endParaRPr sz="1450">
              <a:latin typeface="Times New Roman"/>
              <a:cs typeface="Times New Roman"/>
            </a:endParaRPr>
          </a:p>
          <a:p>
            <a:pPr marL="12700">
              <a:lnSpc>
                <a:spcPct val="100000"/>
              </a:lnSpc>
              <a:spcBef>
                <a:spcPts val="1375"/>
              </a:spcBef>
            </a:pPr>
            <a:r>
              <a:rPr dirty="0" sz="1650" spc="-5" b="1">
                <a:latin typeface="Times New Roman"/>
                <a:cs typeface="Times New Roman"/>
              </a:rPr>
              <a:t>Assigning </a:t>
            </a:r>
            <a:r>
              <a:rPr dirty="0" sz="1650" spc="-30" b="1">
                <a:latin typeface="Times New Roman"/>
                <a:cs typeface="Times New Roman"/>
              </a:rPr>
              <a:t>Values </a:t>
            </a:r>
            <a:r>
              <a:rPr dirty="0" sz="1650" spc="-5" b="1">
                <a:latin typeface="Times New Roman"/>
                <a:cs typeface="Times New Roman"/>
              </a:rPr>
              <a:t>to</a:t>
            </a:r>
            <a:r>
              <a:rPr dirty="0" sz="1650" spc="30" b="1">
                <a:latin typeface="Times New Roman"/>
                <a:cs typeface="Times New Roman"/>
              </a:rPr>
              <a:t> </a:t>
            </a:r>
            <a:r>
              <a:rPr dirty="0" sz="1650" spc="-20" b="1">
                <a:latin typeface="Times New Roman"/>
                <a:cs typeface="Times New Roman"/>
              </a:rPr>
              <a:t>Variables</a:t>
            </a:r>
            <a:endParaRPr sz="1650">
              <a:latin typeface="Times New Roman"/>
              <a:cs typeface="Times New Roman"/>
            </a:endParaRPr>
          </a:p>
          <a:p>
            <a:pPr marL="12700" marR="63500">
              <a:lnSpc>
                <a:spcPts val="1660"/>
              </a:lnSpc>
              <a:spcBef>
                <a:spcPts val="790"/>
              </a:spcBef>
            </a:pPr>
            <a:r>
              <a:rPr dirty="0" sz="1450" spc="-10">
                <a:latin typeface="Times New Roman"/>
                <a:cs typeface="Times New Roman"/>
              </a:rPr>
              <a:t>After </a:t>
            </a:r>
            <a:r>
              <a:rPr dirty="0" sz="1450" spc="-5">
                <a:latin typeface="Times New Roman"/>
                <a:cs typeface="Times New Roman"/>
              </a:rPr>
              <a:t>a </a:t>
            </a:r>
            <a:r>
              <a:rPr dirty="0" sz="1450" spc="-10">
                <a:latin typeface="Times New Roman"/>
                <a:cs typeface="Times New Roman"/>
              </a:rPr>
              <a:t>variable has been declared, </a:t>
            </a:r>
            <a:r>
              <a:rPr dirty="0" sz="1450" spc="-5">
                <a:latin typeface="Times New Roman"/>
                <a:cs typeface="Times New Roman"/>
              </a:rPr>
              <a:t>a </a:t>
            </a:r>
            <a:r>
              <a:rPr dirty="0" sz="1450" spc="-10">
                <a:latin typeface="Times New Roman"/>
                <a:cs typeface="Times New Roman"/>
              </a:rPr>
              <a:t>value can </a:t>
            </a:r>
            <a:r>
              <a:rPr dirty="0" sz="1450" spc="-5">
                <a:latin typeface="Times New Roman"/>
                <a:cs typeface="Times New Roman"/>
              </a:rPr>
              <a:t>be </a:t>
            </a:r>
            <a:r>
              <a:rPr dirty="0" sz="1450" spc="-10">
                <a:latin typeface="Times New Roman"/>
                <a:cs typeface="Times New Roman"/>
              </a:rPr>
              <a:t>assigned to it with the assignment  </a:t>
            </a:r>
            <a:r>
              <a:rPr dirty="0" sz="1450" spc="-15">
                <a:latin typeface="Times New Roman"/>
                <a:cs typeface="Times New Roman"/>
              </a:rPr>
              <a:t>operator, </a:t>
            </a:r>
            <a:r>
              <a:rPr dirty="0" sz="1450" spc="-10">
                <a:latin typeface="Times New Roman"/>
                <a:cs typeface="Times New Roman"/>
              </a:rPr>
              <a:t>which is an equal sign =. The following are examples </a:t>
            </a:r>
            <a:r>
              <a:rPr dirty="0" sz="1450" spc="-5">
                <a:latin typeface="Times New Roman"/>
                <a:cs typeface="Times New Roman"/>
              </a:rPr>
              <a:t>of </a:t>
            </a:r>
            <a:r>
              <a:rPr dirty="0" sz="1450" spc="-10">
                <a:latin typeface="Times New Roman"/>
                <a:cs typeface="Times New Roman"/>
              </a:rPr>
              <a:t>assignment</a:t>
            </a:r>
            <a:r>
              <a:rPr dirty="0" sz="1450" spc="125">
                <a:latin typeface="Times New Roman"/>
                <a:cs typeface="Times New Roman"/>
              </a:rPr>
              <a:t> </a:t>
            </a:r>
            <a:r>
              <a:rPr dirty="0" sz="1450" spc="-10">
                <a:latin typeface="Times New Roman"/>
                <a:cs typeface="Times New Roman"/>
              </a:rPr>
              <a:t>statements:</a:t>
            </a:r>
            <a:endParaRPr sz="1450">
              <a:latin typeface="Times New Roman"/>
              <a:cs typeface="Times New Roman"/>
            </a:endParaRPr>
          </a:p>
          <a:p>
            <a:pPr marL="259079">
              <a:lnSpc>
                <a:spcPct val="100000"/>
              </a:lnSpc>
              <a:spcBef>
                <a:spcPts val="560"/>
              </a:spcBef>
            </a:pPr>
            <a:r>
              <a:rPr dirty="0" sz="1050" spc="10">
                <a:latin typeface="Courier New"/>
                <a:cs typeface="Courier New"/>
              </a:rPr>
              <a:t>idCode </a:t>
            </a:r>
            <a:r>
              <a:rPr dirty="0" sz="1050" spc="15">
                <a:latin typeface="Courier New"/>
                <a:cs typeface="Courier New"/>
              </a:rPr>
              <a:t>= </a:t>
            </a:r>
            <a:r>
              <a:rPr dirty="0" sz="1050" spc="10">
                <a:latin typeface="Courier New"/>
                <a:cs typeface="Courier New"/>
              </a:rPr>
              <a:t>8675309;</a:t>
            </a:r>
            <a:endParaRPr sz="1050">
              <a:latin typeface="Courier New"/>
              <a:cs typeface="Courier New"/>
            </a:endParaRPr>
          </a:p>
          <a:p>
            <a:pPr>
              <a:lnSpc>
                <a:spcPct val="100000"/>
              </a:lnSpc>
              <a:spcBef>
                <a:spcPts val="35"/>
              </a:spcBef>
            </a:pPr>
            <a:endParaRPr sz="1000">
              <a:latin typeface="Times New Roman"/>
              <a:cs typeface="Times New Roman"/>
            </a:endParaRPr>
          </a:p>
          <a:p>
            <a:pPr marL="259079">
              <a:lnSpc>
                <a:spcPct val="100000"/>
              </a:lnSpc>
              <a:spcBef>
                <a:spcPts val="5"/>
              </a:spcBef>
            </a:pPr>
            <a:r>
              <a:rPr dirty="0" sz="1050" spc="10">
                <a:latin typeface="Courier New"/>
                <a:cs typeface="Courier New"/>
              </a:rPr>
              <a:t>accountOverdrawn </a:t>
            </a:r>
            <a:r>
              <a:rPr dirty="0" sz="1050" spc="15">
                <a:latin typeface="Courier New"/>
                <a:cs typeface="Courier New"/>
              </a:rPr>
              <a:t>= </a:t>
            </a:r>
            <a:r>
              <a:rPr dirty="0" sz="1050" spc="10">
                <a:solidFill>
                  <a:srgbClr val="0000FF"/>
                </a:solidFill>
                <a:latin typeface="Courier New"/>
                <a:cs typeface="Courier New"/>
              </a:rPr>
              <a:t>false</a:t>
            </a:r>
            <a:r>
              <a:rPr dirty="0" sz="1050" spc="10">
                <a:latin typeface="Courier New"/>
                <a:cs typeface="Courier New"/>
              </a:rPr>
              <a:t>;</a:t>
            </a:r>
            <a:endParaRPr sz="1050">
              <a:latin typeface="Courier New"/>
              <a:cs typeface="Courier New"/>
            </a:endParaRPr>
          </a:p>
          <a:p>
            <a:pPr>
              <a:lnSpc>
                <a:spcPct val="100000"/>
              </a:lnSpc>
              <a:spcBef>
                <a:spcPts val="15"/>
              </a:spcBef>
            </a:pPr>
            <a:endParaRPr sz="1250">
              <a:latin typeface="Times New Roman"/>
              <a:cs typeface="Times New Roman"/>
            </a:endParaRPr>
          </a:p>
          <a:p>
            <a:pPr marL="12700">
              <a:lnSpc>
                <a:spcPct val="100000"/>
              </a:lnSpc>
            </a:pPr>
            <a:r>
              <a:rPr dirty="0" sz="1650" spc="-5" b="1">
                <a:latin typeface="Times New Roman"/>
                <a:cs typeface="Times New Roman"/>
              </a:rPr>
              <a:t>Constants</a:t>
            </a:r>
            <a:endParaRPr sz="1650">
              <a:latin typeface="Times New Roman"/>
              <a:cs typeface="Times New Roman"/>
            </a:endParaRPr>
          </a:p>
          <a:p>
            <a:pPr marL="12700" marR="27305">
              <a:lnSpc>
                <a:spcPts val="1660"/>
              </a:lnSpc>
              <a:spcBef>
                <a:spcPts val="790"/>
              </a:spcBef>
            </a:pPr>
            <a:r>
              <a:rPr dirty="0" sz="1450" spc="-30">
                <a:latin typeface="Times New Roman"/>
                <a:cs typeface="Times New Roman"/>
              </a:rPr>
              <a:t>Variables </a:t>
            </a:r>
            <a:r>
              <a:rPr dirty="0" sz="1450" spc="-10">
                <a:latin typeface="Times New Roman"/>
                <a:cs typeface="Times New Roman"/>
              </a:rPr>
              <a:t>are useful when you need to store information that can </a:t>
            </a:r>
            <a:r>
              <a:rPr dirty="0" sz="1450" spc="-5">
                <a:latin typeface="Times New Roman"/>
                <a:cs typeface="Times New Roman"/>
              </a:rPr>
              <a:t>be </a:t>
            </a:r>
            <a:r>
              <a:rPr dirty="0" sz="1450" spc="-10">
                <a:latin typeface="Times New Roman"/>
                <a:cs typeface="Times New Roman"/>
              </a:rPr>
              <a:t>changed as </a:t>
            </a:r>
            <a:r>
              <a:rPr dirty="0" sz="1450" spc="-5">
                <a:latin typeface="Times New Roman"/>
                <a:cs typeface="Times New Roman"/>
              </a:rPr>
              <a:t>a </a:t>
            </a:r>
            <a:r>
              <a:rPr dirty="0" sz="1450" spc="-10">
                <a:latin typeface="Times New Roman"/>
                <a:cs typeface="Times New Roman"/>
              </a:rPr>
              <a:t>program  runs.</a:t>
            </a:r>
            <a:endParaRPr sz="1450">
              <a:latin typeface="Times New Roman"/>
              <a:cs typeface="Times New Roman"/>
            </a:endParaRPr>
          </a:p>
          <a:p>
            <a:pPr marL="12700" marR="118745" indent="-635">
              <a:lnSpc>
                <a:spcPts val="1660"/>
              </a:lnSpc>
              <a:spcBef>
                <a:spcPts val="710"/>
              </a:spcBef>
            </a:pPr>
            <a:r>
              <a:rPr dirty="0" sz="1450" spc="-10">
                <a:latin typeface="Times New Roman"/>
                <a:cs typeface="Times New Roman"/>
              </a:rPr>
              <a:t>If the value never should change during </a:t>
            </a:r>
            <a:r>
              <a:rPr dirty="0" sz="1450" spc="-5">
                <a:latin typeface="Times New Roman"/>
                <a:cs typeface="Times New Roman"/>
              </a:rPr>
              <a:t>a </a:t>
            </a:r>
            <a:r>
              <a:rPr dirty="0" sz="1450" spc="-20">
                <a:latin typeface="Times New Roman"/>
                <a:cs typeface="Times New Roman"/>
              </a:rPr>
              <a:t>program’s </a:t>
            </a:r>
            <a:r>
              <a:rPr dirty="0" sz="1450" spc="-10">
                <a:latin typeface="Times New Roman"/>
                <a:cs typeface="Times New Roman"/>
              </a:rPr>
              <a:t>runtime, you can use </a:t>
            </a:r>
            <a:r>
              <a:rPr dirty="0" sz="1450" spc="-5">
                <a:latin typeface="Times New Roman"/>
                <a:cs typeface="Times New Roman"/>
              </a:rPr>
              <a:t>a </a:t>
            </a:r>
            <a:r>
              <a:rPr dirty="0" sz="1450" spc="-10">
                <a:latin typeface="Times New Roman"/>
                <a:cs typeface="Times New Roman"/>
              </a:rPr>
              <a:t>type </a:t>
            </a:r>
            <a:r>
              <a:rPr dirty="0" sz="1450" spc="-5">
                <a:latin typeface="Times New Roman"/>
                <a:cs typeface="Times New Roman"/>
              </a:rPr>
              <a:t>of  </a:t>
            </a:r>
            <a:r>
              <a:rPr dirty="0" sz="1450" spc="-10">
                <a:latin typeface="Times New Roman"/>
                <a:cs typeface="Times New Roman"/>
              </a:rPr>
              <a:t>variable called </a:t>
            </a:r>
            <a:r>
              <a:rPr dirty="0" sz="1450" spc="-5">
                <a:latin typeface="Times New Roman"/>
                <a:cs typeface="Times New Roman"/>
              </a:rPr>
              <a:t>a </a:t>
            </a:r>
            <a:r>
              <a:rPr dirty="0" sz="1450" spc="-10">
                <a:latin typeface="Times New Roman"/>
                <a:cs typeface="Times New Roman"/>
              </a:rPr>
              <a:t>constant. A </a:t>
            </a:r>
            <a:r>
              <a:rPr dirty="0" sz="1450" spc="-10" i="1">
                <a:latin typeface="Times New Roman"/>
                <a:cs typeface="Times New Roman"/>
              </a:rPr>
              <a:t>constant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variable with </a:t>
            </a:r>
            <a:r>
              <a:rPr dirty="0" sz="1450" spc="-5">
                <a:latin typeface="Times New Roman"/>
                <a:cs typeface="Times New Roman"/>
              </a:rPr>
              <a:t>a </a:t>
            </a:r>
            <a:r>
              <a:rPr dirty="0" sz="1450" spc="-10">
                <a:latin typeface="Times New Roman"/>
                <a:cs typeface="Times New Roman"/>
              </a:rPr>
              <a:t>value that never changes. (This  might seem like an oxymoron, given the meaning </a:t>
            </a:r>
            <a:r>
              <a:rPr dirty="0" sz="1450" spc="-5">
                <a:latin typeface="Times New Roman"/>
                <a:cs typeface="Times New Roman"/>
              </a:rPr>
              <a:t>of </a:t>
            </a:r>
            <a:r>
              <a:rPr dirty="0" sz="1450" spc="-10">
                <a:latin typeface="Times New Roman"/>
                <a:cs typeface="Times New Roman"/>
              </a:rPr>
              <a:t>the word</a:t>
            </a:r>
            <a:r>
              <a:rPr dirty="0" sz="1450" spc="60">
                <a:latin typeface="Times New Roman"/>
                <a:cs typeface="Times New Roman"/>
              </a:rPr>
              <a:t> </a:t>
            </a:r>
            <a:r>
              <a:rPr dirty="0" sz="1450" spc="-10">
                <a:latin typeface="Times New Roman"/>
                <a:cs typeface="Times New Roman"/>
              </a:rPr>
              <a:t>“variable.”)</a:t>
            </a:r>
            <a:endParaRPr sz="1450">
              <a:latin typeface="Times New Roman"/>
              <a:cs typeface="Times New Roman"/>
            </a:endParaRPr>
          </a:p>
          <a:p>
            <a:pPr marL="12700" marR="179070">
              <a:lnSpc>
                <a:spcPts val="1660"/>
              </a:lnSpc>
              <a:spcBef>
                <a:spcPts val="710"/>
              </a:spcBef>
            </a:pPr>
            <a:r>
              <a:rPr dirty="0" sz="1450" spc="-10">
                <a:latin typeface="Times New Roman"/>
                <a:cs typeface="Times New Roman"/>
              </a:rPr>
              <a:t>Constants are useful in defining shared values for the use </a:t>
            </a:r>
            <a:r>
              <a:rPr dirty="0" sz="1450" spc="-5">
                <a:latin typeface="Times New Roman"/>
                <a:cs typeface="Times New Roman"/>
              </a:rPr>
              <a:t>of </a:t>
            </a:r>
            <a:r>
              <a:rPr dirty="0" sz="1450" spc="-10">
                <a:latin typeface="Times New Roman"/>
                <a:cs typeface="Times New Roman"/>
              </a:rPr>
              <a:t>all methods </a:t>
            </a:r>
            <a:r>
              <a:rPr dirty="0" sz="1450" spc="-5">
                <a:latin typeface="Times New Roman"/>
                <a:cs typeface="Times New Roman"/>
              </a:rPr>
              <a:t>of </a:t>
            </a:r>
            <a:r>
              <a:rPr dirty="0" sz="1450" spc="-10">
                <a:latin typeface="Times New Roman"/>
                <a:cs typeface="Times New Roman"/>
              </a:rPr>
              <a:t>an object. In  Java, you can create constants for all kinds </a:t>
            </a:r>
            <a:r>
              <a:rPr dirty="0" sz="1450" spc="-5">
                <a:latin typeface="Times New Roman"/>
                <a:cs typeface="Times New Roman"/>
              </a:rPr>
              <a:t>of </a:t>
            </a:r>
            <a:r>
              <a:rPr dirty="0" sz="1450" spc="-10">
                <a:latin typeface="Times New Roman"/>
                <a:cs typeface="Times New Roman"/>
              </a:rPr>
              <a:t>variables: instance, class, and</a:t>
            </a:r>
            <a:r>
              <a:rPr dirty="0" sz="1450" spc="105">
                <a:latin typeface="Times New Roman"/>
                <a:cs typeface="Times New Roman"/>
              </a:rPr>
              <a:t> </a:t>
            </a:r>
            <a:r>
              <a:rPr dirty="0" sz="1450" spc="-10">
                <a:latin typeface="Times New Roman"/>
                <a:cs typeface="Times New Roman"/>
              </a:rPr>
              <a:t>local.</a:t>
            </a:r>
            <a:endParaRPr sz="1450">
              <a:latin typeface="Times New Roman"/>
              <a:cs typeface="Times New Roman"/>
            </a:endParaRPr>
          </a:p>
          <a:p>
            <a:pPr marL="12700" marR="5080" indent="-635">
              <a:lnSpc>
                <a:spcPct val="103499"/>
              </a:lnSpc>
              <a:spcBef>
                <a:spcPts val="530"/>
              </a:spcBef>
            </a:pPr>
            <a:r>
              <a:rPr dirty="0" sz="1450" spc="-60">
                <a:latin typeface="Times New Roman"/>
                <a:cs typeface="Times New Roman"/>
              </a:rPr>
              <a:t>To </a:t>
            </a:r>
            <a:r>
              <a:rPr dirty="0" sz="1450" spc="-10">
                <a:latin typeface="Times New Roman"/>
                <a:cs typeface="Times New Roman"/>
              </a:rPr>
              <a:t>declare </a:t>
            </a:r>
            <a:r>
              <a:rPr dirty="0" sz="1450" spc="-5">
                <a:latin typeface="Times New Roman"/>
                <a:cs typeface="Times New Roman"/>
              </a:rPr>
              <a:t>a </a:t>
            </a:r>
            <a:r>
              <a:rPr dirty="0" sz="1450" spc="-10">
                <a:latin typeface="Times New Roman"/>
                <a:cs typeface="Times New Roman"/>
              </a:rPr>
              <a:t>constant, use the </a:t>
            </a:r>
            <a:r>
              <a:rPr dirty="0" sz="1450" spc="-15">
                <a:latin typeface="Courier New"/>
                <a:cs typeface="Courier New"/>
              </a:rPr>
              <a:t>final</a:t>
            </a:r>
            <a:r>
              <a:rPr dirty="0" sz="1450" spc="-295">
                <a:latin typeface="Courier New"/>
                <a:cs typeface="Courier New"/>
              </a:rPr>
              <a:t> </a:t>
            </a:r>
            <a:r>
              <a:rPr dirty="0" sz="1450" spc="-10">
                <a:latin typeface="Times New Roman"/>
                <a:cs typeface="Times New Roman"/>
              </a:rPr>
              <a:t>keyword before the variable declaration and include  an initial value for that variable, as in the</a:t>
            </a:r>
            <a:r>
              <a:rPr dirty="0" sz="1450" spc="40">
                <a:latin typeface="Times New Roman"/>
                <a:cs typeface="Times New Roman"/>
              </a:rPr>
              <a:t> </a:t>
            </a:r>
            <a:r>
              <a:rPr dirty="0" sz="1450" spc="-10">
                <a:latin typeface="Times New Roman"/>
                <a:cs typeface="Times New Roman"/>
              </a:rPr>
              <a:t>following:</a:t>
            </a:r>
            <a:endParaRPr sz="1450">
              <a:latin typeface="Times New Roman"/>
              <a:cs typeface="Times New Roman"/>
            </a:endParaRPr>
          </a:p>
          <a:p>
            <a:pPr marL="259079" marR="4048760">
              <a:lnSpc>
                <a:spcPts val="1220"/>
              </a:lnSpc>
              <a:spcBef>
                <a:spcPts val="680"/>
              </a:spcBef>
            </a:pPr>
            <a:r>
              <a:rPr dirty="0" sz="1050" spc="10">
                <a:solidFill>
                  <a:srgbClr val="0000FF"/>
                </a:solidFill>
                <a:latin typeface="Courier New"/>
                <a:cs typeface="Courier New"/>
              </a:rPr>
              <a:t>final double </a:t>
            </a:r>
            <a:r>
              <a:rPr dirty="0" sz="1050" spc="15">
                <a:latin typeface="Courier New"/>
                <a:cs typeface="Courier New"/>
              </a:rPr>
              <a:t>PI = </a:t>
            </a:r>
            <a:r>
              <a:rPr dirty="0" sz="1050" spc="10">
                <a:latin typeface="Courier New"/>
                <a:cs typeface="Courier New"/>
              </a:rPr>
              <a:t>3.141592;  </a:t>
            </a:r>
            <a:r>
              <a:rPr dirty="0" sz="1050" spc="10">
                <a:solidFill>
                  <a:srgbClr val="0000FF"/>
                </a:solidFill>
                <a:latin typeface="Courier New"/>
                <a:cs typeface="Courier New"/>
              </a:rPr>
              <a:t>final boolean </a:t>
            </a:r>
            <a:r>
              <a:rPr dirty="0" sz="1050" spc="10">
                <a:latin typeface="Courier New"/>
                <a:cs typeface="Courier New"/>
              </a:rPr>
              <a:t>DEBUG </a:t>
            </a:r>
            <a:r>
              <a:rPr dirty="0" sz="1050" spc="15">
                <a:latin typeface="Courier New"/>
                <a:cs typeface="Courier New"/>
              </a:rPr>
              <a:t>= </a:t>
            </a:r>
            <a:r>
              <a:rPr dirty="0" sz="1050" spc="10">
                <a:solidFill>
                  <a:srgbClr val="0000FF"/>
                </a:solidFill>
                <a:latin typeface="Courier New"/>
                <a:cs typeface="Courier New"/>
              </a:rPr>
              <a:t>false</a:t>
            </a:r>
            <a:r>
              <a:rPr dirty="0" sz="1050" spc="10">
                <a:latin typeface="Courier New"/>
                <a:cs typeface="Courier New"/>
              </a:rPr>
              <a:t>;  </a:t>
            </a:r>
            <a:r>
              <a:rPr dirty="0" sz="1050" spc="10">
                <a:solidFill>
                  <a:srgbClr val="0000FF"/>
                </a:solidFill>
                <a:latin typeface="Courier New"/>
                <a:cs typeface="Courier New"/>
              </a:rPr>
              <a:t>final int </a:t>
            </a:r>
            <a:r>
              <a:rPr dirty="0" sz="1050" spc="10">
                <a:latin typeface="Courier New"/>
                <a:cs typeface="Courier New"/>
              </a:rPr>
              <a:t>PENALTY </a:t>
            </a:r>
            <a:r>
              <a:rPr dirty="0" sz="1050" spc="15">
                <a:latin typeface="Courier New"/>
                <a:cs typeface="Courier New"/>
              </a:rPr>
              <a:t>= </a:t>
            </a:r>
            <a:r>
              <a:rPr dirty="0" sz="1050" spc="10">
                <a:latin typeface="Courier New"/>
                <a:cs typeface="Courier New"/>
              </a:rPr>
              <a:t>25;</a:t>
            </a:r>
            <a:endParaRPr sz="1050">
              <a:latin typeface="Courier New"/>
              <a:cs typeface="Courier New"/>
            </a:endParaRPr>
          </a:p>
          <a:p>
            <a:pPr marL="12700" marR="102870">
              <a:lnSpc>
                <a:spcPts val="1660"/>
              </a:lnSpc>
              <a:spcBef>
                <a:spcPts val="815"/>
              </a:spcBef>
            </a:pPr>
            <a:r>
              <a:rPr dirty="0" sz="1450" spc="-10">
                <a:latin typeface="Times New Roman"/>
                <a:cs typeface="Times New Roman"/>
              </a:rPr>
              <a:t>Constants can </a:t>
            </a:r>
            <a:r>
              <a:rPr dirty="0" sz="1450" spc="-5">
                <a:latin typeface="Times New Roman"/>
                <a:cs typeface="Times New Roman"/>
              </a:rPr>
              <a:t>be </a:t>
            </a:r>
            <a:r>
              <a:rPr dirty="0" sz="1450" spc="-10">
                <a:latin typeface="Times New Roman"/>
                <a:cs typeface="Times New Roman"/>
              </a:rPr>
              <a:t>handy for naming various states </a:t>
            </a:r>
            <a:r>
              <a:rPr dirty="0" sz="1450" spc="-5">
                <a:latin typeface="Times New Roman"/>
                <a:cs typeface="Times New Roman"/>
              </a:rPr>
              <a:t>of </a:t>
            </a:r>
            <a:r>
              <a:rPr dirty="0" sz="1450" spc="-10">
                <a:latin typeface="Times New Roman"/>
                <a:cs typeface="Times New Roman"/>
              </a:rPr>
              <a:t>an object and then testing for those  states. Suppose you have </a:t>
            </a:r>
            <a:r>
              <a:rPr dirty="0" sz="1450" spc="-5">
                <a:latin typeface="Times New Roman"/>
                <a:cs typeface="Times New Roman"/>
              </a:rPr>
              <a:t>a </a:t>
            </a:r>
            <a:r>
              <a:rPr dirty="0" sz="1450" spc="-10">
                <a:latin typeface="Times New Roman"/>
                <a:cs typeface="Times New Roman"/>
              </a:rPr>
              <a:t>program that takes directional input from the numeric keypad  on the keyboard—press 8 to go </a:t>
            </a:r>
            <a:r>
              <a:rPr dirty="0" sz="1450" spc="-5">
                <a:latin typeface="Times New Roman"/>
                <a:cs typeface="Times New Roman"/>
              </a:rPr>
              <a:t>up, </a:t>
            </a:r>
            <a:r>
              <a:rPr dirty="0" sz="1450" spc="-10">
                <a:latin typeface="Times New Roman"/>
                <a:cs typeface="Times New Roman"/>
              </a:rPr>
              <a:t>4 to go left, 6 to go right, and 2 to go down. </a:t>
            </a:r>
            <a:r>
              <a:rPr dirty="0" sz="1450" spc="-60">
                <a:latin typeface="Times New Roman"/>
                <a:cs typeface="Times New Roman"/>
              </a:rPr>
              <a:t>You </a:t>
            </a:r>
            <a:r>
              <a:rPr dirty="0" sz="1450" spc="-10">
                <a:latin typeface="Times New Roman"/>
                <a:cs typeface="Times New Roman"/>
              </a:rPr>
              <a:t>can  define those values as constant</a:t>
            </a:r>
            <a:r>
              <a:rPr dirty="0" sz="1450" spc="15">
                <a:latin typeface="Times New Roman"/>
                <a:cs typeface="Times New Roman"/>
              </a:rPr>
              <a:t> </a:t>
            </a:r>
            <a:r>
              <a:rPr dirty="0" sz="1450" spc="-10">
                <a:latin typeface="Times New Roman"/>
                <a:cs typeface="Times New Roman"/>
              </a:rPr>
              <a:t>integers:</a:t>
            </a:r>
            <a:endParaRPr sz="1450">
              <a:latin typeface="Times New Roman"/>
              <a:cs typeface="Times New Roman"/>
            </a:endParaRPr>
          </a:p>
          <a:p>
            <a:pPr marL="259079" marR="4707255">
              <a:lnSpc>
                <a:spcPts val="1220"/>
              </a:lnSpc>
              <a:spcBef>
                <a:spcPts val="625"/>
              </a:spcBef>
            </a:pPr>
            <a:r>
              <a:rPr dirty="0" sz="1050" spc="10">
                <a:solidFill>
                  <a:srgbClr val="0000FF"/>
                </a:solidFill>
                <a:latin typeface="Courier New"/>
                <a:cs typeface="Courier New"/>
              </a:rPr>
              <a:t>final int </a:t>
            </a:r>
            <a:r>
              <a:rPr dirty="0" sz="1050" spc="10">
                <a:latin typeface="Courier New"/>
                <a:cs typeface="Courier New"/>
              </a:rPr>
              <a:t>LEFT </a:t>
            </a:r>
            <a:r>
              <a:rPr dirty="0" sz="1050" spc="15">
                <a:latin typeface="Courier New"/>
                <a:cs typeface="Courier New"/>
              </a:rPr>
              <a:t>= 4;  </a:t>
            </a:r>
            <a:r>
              <a:rPr dirty="0" sz="1050" spc="10">
                <a:solidFill>
                  <a:srgbClr val="0000FF"/>
                </a:solidFill>
                <a:latin typeface="Courier New"/>
                <a:cs typeface="Courier New"/>
              </a:rPr>
              <a:t>final int </a:t>
            </a:r>
            <a:r>
              <a:rPr dirty="0" sz="1050" spc="10">
                <a:latin typeface="Courier New"/>
                <a:cs typeface="Courier New"/>
              </a:rPr>
              <a:t>RIGHT </a:t>
            </a:r>
            <a:r>
              <a:rPr dirty="0" sz="1050" spc="15">
                <a:latin typeface="Courier New"/>
                <a:cs typeface="Courier New"/>
              </a:rPr>
              <a:t>= 6;  </a:t>
            </a:r>
            <a:r>
              <a:rPr dirty="0" sz="1050" spc="10">
                <a:solidFill>
                  <a:srgbClr val="0000FF"/>
                </a:solidFill>
                <a:latin typeface="Courier New"/>
                <a:cs typeface="Courier New"/>
              </a:rPr>
              <a:t>final int </a:t>
            </a:r>
            <a:r>
              <a:rPr dirty="0" sz="1050" spc="15">
                <a:latin typeface="Courier New"/>
                <a:cs typeface="Courier New"/>
              </a:rPr>
              <a:t>UP = 8;  </a:t>
            </a:r>
            <a:r>
              <a:rPr dirty="0" sz="1050" spc="10">
                <a:solidFill>
                  <a:srgbClr val="0000FF"/>
                </a:solidFill>
                <a:latin typeface="Courier New"/>
                <a:cs typeface="Courier New"/>
              </a:rPr>
              <a:t>final int </a:t>
            </a:r>
            <a:r>
              <a:rPr dirty="0" sz="1050" spc="10">
                <a:latin typeface="Courier New"/>
                <a:cs typeface="Courier New"/>
              </a:rPr>
              <a:t>DOWN </a:t>
            </a:r>
            <a:r>
              <a:rPr dirty="0" sz="1050" spc="15">
                <a:latin typeface="Courier New"/>
                <a:cs typeface="Courier New"/>
              </a:rPr>
              <a:t>=</a:t>
            </a:r>
            <a:r>
              <a:rPr dirty="0" sz="1050" spc="-10">
                <a:latin typeface="Courier New"/>
                <a:cs typeface="Courier New"/>
              </a:rPr>
              <a:t> </a:t>
            </a:r>
            <a:r>
              <a:rPr dirty="0" sz="1050" spc="15">
                <a:latin typeface="Courier New"/>
                <a:cs typeface="Courier New"/>
              </a:rPr>
              <a:t>2;</a:t>
            </a:r>
            <a:endParaRPr sz="1050">
              <a:latin typeface="Courier New"/>
              <a:cs typeface="Courier New"/>
            </a:endParaRPr>
          </a:p>
          <a:p>
            <a:pPr marL="12700" marR="308610" indent="-635">
              <a:lnSpc>
                <a:spcPts val="1660"/>
              </a:lnSpc>
              <a:spcBef>
                <a:spcPts val="815"/>
              </a:spcBef>
            </a:pPr>
            <a:r>
              <a:rPr dirty="0" sz="1450" spc="-10">
                <a:latin typeface="Times New Roman"/>
                <a:cs typeface="Times New Roman"/>
              </a:rPr>
              <a:t>Constants often make </a:t>
            </a:r>
            <a:r>
              <a:rPr dirty="0" sz="1450" spc="-5">
                <a:latin typeface="Times New Roman"/>
                <a:cs typeface="Times New Roman"/>
              </a:rPr>
              <a:t>a </a:t>
            </a:r>
            <a:r>
              <a:rPr dirty="0" sz="1450" spc="-10">
                <a:latin typeface="Times New Roman"/>
                <a:cs typeface="Times New Roman"/>
              </a:rPr>
              <a:t>program easier to understand. </a:t>
            </a:r>
            <a:r>
              <a:rPr dirty="0" sz="1450" spc="-60">
                <a:latin typeface="Times New Roman"/>
                <a:cs typeface="Times New Roman"/>
              </a:rPr>
              <a:t>To </a:t>
            </a:r>
            <a:r>
              <a:rPr dirty="0" sz="1450" spc="-10">
                <a:latin typeface="Times New Roman"/>
                <a:cs typeface="Times New Roman"/>
              </a:rPr>
              <a:t>illustrate this point, consider  which </a:t>
            </a:r>
            <a:r>
              <a:rPr dirty="0" sz="1450" spc="-5">
                <a:latin typeface="Times New Roman"/>
                <a:cs typeface="Times New Roman"/>
              </a:rPr>
              <a:t>of </a:t>
            </a:r>
            <a:r>
              <a:rPr dirty="0" sz="1450" spc="-10">
                <a:latin typeface="Times New Roman"/>
                <a:cs typeface="Times New Roman"/>
              </a:rPr>
              <a:t>the following two statements is more informative as to its</a:t>
            </a:r>
            <a:r>
              <a:rPr dirty="0" sz="1450" spc="70">
                <a:latin typeface="Times New Roman"/>
                <a:cs typeface="Times New Roman"/>
              </a:rPr>
              <a:t> </a:t>
            </a:r>
            <a:r>
              <a:rPr dirty="0" sz="1450" spc="-10">
                <a:latin typeface="Times New Roman"/>
                <a:cs typeface="Times New Roman"/>
              </a:rPr>
              <a:t>function:</a:t>
            </a:r>
            <a:endParaRPr sz="1450">
              <a:latin typeface="Times New Roman"/>
              <a:cs typeface="Times New Roman"/>
            </a:endParaRPr>
          </a:p>
          <a:p>
            <a:pPr marL="259079">
              <a:lnSpc>
                <a:spcPct val="100000"/>
              </a:lnSpc>
              <a:spcBef>
                <a:spcPts val="560"/>
              </a:spcBef>
            </a:pPr>
            <a:r>
              <a:rPr dirty="0" sz="1050" spc="10">
                <a:latin typeface="Courier New"/>
                <a:cs typeface="Courier New"/>
              </a:rPr>
              <a:t>guide.</a:t>
            </a:r>
            <a:r>
              <a:rPr dirty="0" sz="1050" spc="10">
                <a:solidFill>
                  <a:srgbClr val="008000"/>
                </a:solidFill>
                <a:latin typeface="Courier New"/>
                <a:cs typeface="Courier New"/>
              </a:rPr>
              <a:t>direction </a:t>
            </a:r>
            <a:r>
              <a:rPr dirty="0" sz="1050" spc="15">
                <a:latin typeface="Courier New"/>
                <a:cs typeface="Courier New"/>
              </a:rPr>
              <a:t>= 4;</a:t>
            </a:r>
            <a:endParaRPr sz="1050">
              <a:latin typeface="Courier New"/>
              <a:cs typeface="Courier New"/>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55" y="69969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55" y="727128"/>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55" y="695116"/>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253" y="695116"/>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715" y="70426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714" y="70426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255" y="2080777"/>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255" y="2108216"/>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255" y="2076204"/>
            <a:ext cx="9525" cy="36830"/>
          </a:xfrm>
          <a:custGeom>
            <a:avLst/>
            <a:gdLst/>
            <a:ahLst/>
            <a:cxnLst/>
            <a:rect l="l" t="t" r="r" b="b"/>
            <a:pathLst>
              <a:path w="9525" h="36830">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253" y="2076204"/>
            <a:ext cx="9525" cy="36830"/>
          </a:xfrm>
          <a:custGeom>
            <a:avLst/>
            <a:gdLst/>
            <a:ahLst/>
            <a:cxnLst/>
            <a:rect l="l" t="t" r="r" b="b"/>
            <a:pathLst>
              <a:path w="9525" h="36830">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715" y="2085350"/>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714" y="2085350"/>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p:nvPr/>
        </p:nvSpPr>
        <p:spPr>
          <a:xfrm>
            <a:off x="457255" y="7714881"/>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15" name="object 15"/>
          <p:cNvSpPr/>
          <p:nvPr/>
        </p:nvSpPr>
        <p:spPr>
          <a:xfrm>
            <a:off x="457255" y="7742320"/>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6" name="object 16"/>
          <p:cNvSpPr/>
          <p:nvPr/>
        </p:nvSpPr>
        <p:spPr>
          <a:xfrm>
            <a:off x="457255" y="7710308"/>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7" name="object 17"/>
          <p:cNvSpPr/>
          <p:nvPr/>
        </p:nvSpPr>
        <p:spPr>
          <a:xfrm>
            <a:off x="457253" y="7710308"/>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8" name="object 18"/>
          <p:cNvSpPr/>
          <p:nvPr/>
        </p:nvSpPr>
        <p:spPr>
          <a:xfrm>
            <a:off x="7093715" y="7719455"/>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9" name="object 19"/>
          <p:cNvSpPr/>
          <p:nvPr/>
        </p:nvSpPr>
        <p:spPr>
          <a:xfrm>
            <a:off x="7093714" y="7719455"/>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20" name="object 20"/>
          <p:cNvSpPr txBox="1"/>
          <p:nvPr/>
        </p:nvSpPr>
        <p:spPr>
          <a:xfrm>
            <a:off x="444517" y="408038"/>
            <a:ext cx="6660515" cy="3208655"/>
          </a:xfrm>
          <a:prstGeom prst="rect">
            <a:avLst/>
          </a:prstGeom>
        </p:spPr>
        <p:txBody>
          <a:bodyPr wrap="square" lIns="0" tIns="16510" rIns="0" bIns="0" rtlCol="0" vert="horz">
            <a:spAutoFit/>
          </a:bodyPr>
          <a:lstStyle/>
          <a:p>
            <a:pPr marL="259079">
              <a:lnSpc>
                <a:spcPct val="100000"/>
              </a:lnSpc>
              <a:spcBef>
                <a:spcPts val="130"/>
              </a:spcBef>
            </a:pPr>
            <a:r>
              <a:rPr dirty="0" sz="1050" spc="10">
                <a:latin typeface="Courier New"/>
                <a:cs typeface="Courier New"/>
              </a:rPr>
              <a:t>guide.</a:t>
            </a:r>
            <a:r>
              <a:rPr dirty="0" sz="1050" spc="10">
                <a:solidFill>
                  <a:srgbClr val="008000"/>
                </a:solidFill>
                <a:latin typeface="Courier New"/>
                <a:cs typeface="Courier New"/>
              </a:rPr>
              <a:t>direction </a:t>
            </a:r>
            <a:r>
              <a:rPr dirty="0" sz="1050" spc="15">
                <a:latin typeface="Courier New"/>
                <a:cs typeface="Courier New"/>
              </a:rPr>
              <a:t>= </a:t>
            </a:r>
            <a:r>
              <a:rPr dirty="0" sz="1050" spc="10">
                <a:latin typeface="Courier New"/>
                <a:cs typeface="Courier New"/>
              </a:rPr>
              <a:t>LEFT;</a:t>
            </a:r>
            <a:endParaRPr sz="1050">
              <a:latin typeface="Courier New"/>
              <a:cs typeface="Courier New"/>
            </a:endParaRPr>
          </a:p>
          <a:p>
            <a:pPr>
              <a:lnSpc>
                <a:spcPct val="100000"/>
              </a:lnSpc>
            </a:pPr>
            <a:endParaRPr sz="1500">
              <a:latin typeface="Times New Roman"/>
              <a:cs typeface="Times New Roman"/>
            </a:endParaRPr>
          </a:p>
          <a:p>
            <a:pPr marL="131445">
              <a:lnSpc>
                <a:spcPct val="100000"/>
              </a:lnSpc>
            </a:pPr>
            <a:r>
              <a:rPr dirty="0" sz="1450" spc="-10" b="1">
                <a:solidFill>
                  <a:srgbClr val="57595B"/>
                </a:solidFill>
                <a:latin typeface="Times New Roman"/>
                <a:cs typeface="Times New Roman"/>
              </a:rPr>
              <a:t>Note</a:t>
            </a:r>
            <a:endParaRPr sz="1450">
              <a:latin typeface="Times New Roman"/>
              <a:cs typeface="Times New Roman"/>
            </a:endParaRPr>
          </a:p>
          <a:p>
            <a:pPr marL="259079" marR="338455">
              <a:lnSpc>
                <a:spcPct val="98000"/>
              </a:lnSpc>
              <a:spcBef>
                <a:spcPts val="670"/>
              </a:spcBef>
            </a:pPr>
            <a:r>
              <a:rPr dirty="0" sz="1450" spc="-10">
                <a:latin typeface="Times New Roman"/>
                <a:cs typeface="Times New Roman"/>
              </a:rPr>
              <a:t>In the preceding statements, the names </a:t>
            </a:r>
            <a:r>
              <a:rPr dirty="0" sz="1450" spc="-5">
                <a:latin typeface="Times New Roman"/>
                <a:cs typeface="Times New Roman"/>
              </a:rPr>
              <a:t>of </a:t>
            </a:r>
            <a:r>
              <a:rPr dirty="0" sz="1450" spc="-10">
                <a:latin typeface="Times New Roman"/>
                <a:cs typeface="Times New Roman"/>
              </a:rPr>
              <a:t>the constants such as </a:t>
            </a:r>
            <a:r>
              <a:rPr dirty="0" sz="1450" spc="-15">
                <a:latin typeface="Courier New"/>
                <a:cs typeface="Courier New"/>
              </a:rPr>
              <a:t>DEBUG </a:t>
            </a:r>
            <a:r>
              <a:rPr dirty="0" sz="1450" spc="-10">
                <a:latin typeface="Times New Roman"/>
                <a:cs typeface="Times New Roman"/>
              </a:rPr>
              <a:t>and </a:t>
            </a:r>
            <a:r>
              <a:rPr dirty="0" sz="1450" spc="-10">
                <a:latin typeface="Courier New"/>
                <a:cs typeface="Courier New"/>
              </a:rPr>
              <a:t>LEFT  </a:t>
            </a:r>
            <a:r>
              <a:rPr dirty="0" sz="1450" spc="-10">
                <a:latin typeface="Times New Roman"/>
                <a:cs typeface="Times New Roman"/>
              </a:rPr>
              <a:t>are capitalized. This is </a:t>
            </a:r>
            <a:r>
              <a:rPr dirty="0" sz="1450" spc="-5">
                <a:latin typeface="Times New Roman"/>
                <a:cs typeface="Times New Roman"/>
              </a:rPr>
              <a:t>a </a:t>
            </a:r>
            <a:r>
              <a:rPr dirty="0" sz="1450" spc="-10">
                <a:latin typeface="Times New Roman"/>
                <a:cs typeface="Times New Roman"/>
              </a:rPr>
              <a:t>convention adopted by Java programmers to make it clear  that the variable is </a:t>
            </a:r>
            <a:r>
              <a:rPr dirty="0" sz="1450" spc="-5">
                <a:latin typeface="Times New Roman"/>
                <a:cs typeface="Times New Roman"/>
              </a:rPr>
              <a:t>a </a:t>
            </a:r>
            <a:r>
              <a:rPr dirty="0" sz="1450" spc="-10">
                <a:latin typeface="Times New Roman"/>
                <a:cs typeface="Times New Roman"/>
              </a:rPr>
              <a:t>constant. Java does </a:t>
            </a:r>
            <a:r>
              <a:rPr dirty="0" sz="1450" spc="-5">
                <a:latin typeface="Times New Roman"/>
                <a:cs typeface="Times New Roman"/>
              </a:rPr>
              <a:t>not </a:t>
            </a:r>
            <a:r>
              <a:rPr dirty="0" sz="1450" spc="-10">
                <a:latin typeface="Times New Roman"/>
                <a:cs typeface="Times New Roman"/>
              </a:rPr>
              <a:t>require that constants </a:t>
            </a:r>
            <a:r>
              <a:rPr dirty="0" sz="1450" spc="-5">
                <a:latin typeface="Times New Roman"/>
                <a:cs typeface="Times New Roman"/>
              </a:rPr>
              <a:t>be </a:t>
            </a:r>
            <a:r>
              <a:rPr dirty="0" sz="1450" spc="-10">
                <a:latin typeface="Times New Roman"/>
                <a:cs typeface="Times New Roman"/>
              </a:rPr>
              <a:t>capitalized in  this </a:t>
            </a:r>
            <a:r>
              <a:rPr dirty="0" sz="1450" spc="-20">
                <a:latin typeface="Times New Roman"/>
                <a:cs typeface="Times New Roman"/>
              </a:rPr>
              <a:t>manner, </a:t>
            </a:r>
            <a:r>
              <a:rPr dirty="0" sz="1450" spc="-5">
                <a:latin typeface="Times New Roman"/>
                <a:cs typeface="Times New Roman"/>
              </a:rPr>
              <a:t>but </a:t>
            </a:r>
            <a:r>
              <a:rPr dirty="0" sz="1450" spc="-30">
                <a:latin typeface="Times New Roman"/>
                <a:cs typeface="Times New Roman"/>
              </a:rPr>
              <a:t>it’s </a:t>
            </a:r>
            <a:r>
              <a:rPr dirty="0" sz="1450" spc="-5">
                <a:latin typeface="Times New Roman"/>
                <a:cs typeface="Times New Roman"/>
              </a:rPr>
              <a:t>a </a:t>
            </a:r>
            <a:r>
              <a:rPr dirty="0" sz="1450" spc="-10">
                <a:latin typeface="Times New Roman"/>
                <a:cs typeface="Times New Roman"/>
              </a:rPr>
              <a:t>good practice to</a:t>
            </a:r>
            <a:r>
              <a:rPr dirty="0" sz="1450" spc="50">
                <a:latin typeface="Times New Roman"/>
                <a:cs typeface="Times New Roman"/>
              </a:rPr>
              <a:t> </a:t>
            </a:r>
            <a:r>
              <a:rPr dirty="0" sz="1450" spc="-10">
                <a:latin typeface="Times New Roman"/>
                <a:cs typeface="Times New Roman"/>
              </a:rPr>
              <a:t>adopt.</a:t>
            </a:r>
            <a:endParaRPr sz="1450">
              <a:latin typeface="Times New Roman"/>
              <a:cs typeface="Times New Roman"/>
            </a:endParaRPr>
          </a:p>
          <a:p>
            <a:pPr>
              <a:lnSpc>
                <a:spcPct val="100000"/>
              </a:lnSpc>
              <a:spcBef>
                <a:spcPts val="40"/>
              </a:spcBef>
            </a:pPr>
            <a:endParaRPr sz="1500">
              <a:latin typeface="Times New Roman"/>
              <a:cs typeface="Times New Roman"/>
            </a:endParaRPr>
          </a:p>
          <a:p>
            <a:pPr marL="12700" marR="57150" indent="-635">
              <a:lnSpc>
                <a:spcPts val="1660"/>
              </a:lnSpc>
            </a:pPr>
            <a:r>
              <a:rPr dirty="0" sz="1450" spc="-10">
                <a:latin typeface="Times New Roman"/>
                <a:cs typeface="Times New Roman"/>
              </a:rPr>
              <a:t>When </a:t>
            </a:r>
            <a:r>
              <a:rPr dirty="0" sz="1450" spc="-5">
                <a:latin typeface="Times New Roman"/>
                <a:cs typeface="Times New Roman"/>
              </a:rPr>
              <a:t>a </a:t>
            </a:r>
            <a:r>
              <a:rPr dirty="0" sz="1450" spc="-20">
                <a:latin typeface="Times New Roman"/>
                <a:cs typeface="Times New Roman"/>
              </a:rPr>
              <a:t>constant’s </a:t>
            </a:r>
            <a:r>
              <a:rPr dirty="0" sz="1450" spc="-10">
                <a:latin typeface="Times New Roman"/>
                <a:cs typeface="Times New Roman"/>
              </a:rPr>
              <a:t>variable name is more than </a:t>
            </a:r>
            <a:r>
              <a:rPr dirty="0" sz="1450" spc="-5">
                <a:latin typeface="Times New Roman"/>
                <a:cs typeface="Times New Roman"/>
              </a:rPr>
              <a:t>one </a:t>
            </a:r>
            <a:r>
              <a:rPr dirty="0" sz="1450" spc="-10">
                <a:latin typeface="Times New Roman"/>
                <a:cs typeface="Times New Roman"/>
              </a:rPr>
              <a:t>word, putting it in all caps would make  the words run together </a:t>
            </a:r>
            <a:r>
              <a:rPr dirty="0" sz="1450" spc="-15">
                <a:latin typeface="Times New Roman"/>
                <a:cs typeface="Times New Roman"/>
              </a:rPr>
              <a:t>confusingly, </a:t>
            </a:r>
            <a:r>
              <a:rPr dirty="0" sz="1450" spc="-10">
                <a:latin typeface="Times New Roman"/>
                <a:cs typeface="Times New Roman"/>
              </a:rPr>
              <a:t>as in </a:t>
            </a:r>
            <a:r>
              <a:rPr dirty="0" sz="1450" spc="-15">
                <a:latin typeface="Times New Roman"/>
                <a:cs typeface="Times New Roman"/>
              </a:rPr>
              <a:t>ESCAPECODE. </a:t>
            </a:r>
            <a:r>
              <a:rPr dirty="0" sz="1450" spc="-10">
                <a:latin typeface="Times New Roman"/>
                <a:cs typeface="Times New Roman"/>
              </a:rPr>
              <a:t>Separate the words with an  underscore character </a:t>
            </a:r>
            <a:r>
              <a:rPr dirty="0" sz="1450" spc="-10">
                <a:latin typeface="Courier New"/>
                <a:cs typeface="Courier New"/>
              </a:rPr>
              <a:t>_</a:t>
            </a:r>
            <a:r>
              <a:rPr dirty="0" sz="1450" spc="-10">
                <a:latin typeface="Times New Roman"/>
                <a:cs typeface="Times New Roman"/>
              </a:rPr>
              <a:t>, like</a:t>
            </a:r>
            <a:r>
              <a:rPr dirty="0" sz="1450" spc="5">
                <a:latin typeface="Times New Roman"/>
                <a:cs typeface="Times New Roman"/>
              </a:rPr>
              <a:t> </a:t>
            </a:r>
            <a:r>
              <a:rPr dirty="0" sz="1450" spc="-10">
                <a:latin typeface="Times New Roman"/>
                <a:cs typeface="Times New Roman"/>
              </a:rPr>
              <a:t>this:</a:t>
            </a:r>
            <a:endParaRPr sz="1450">
              <a:latin typeface="Times New Roman"/>
              <a:cs typeface="Times New Roman"/>
            </a:endParaRPr>
          </a:p>
          <a:p>
            <a:pPr marL="259079">
              <a:lnSpc>
                <a:spcPct val="100000"/>
              </a:lnSpc>
              <a:spcBef>
                <a:spcPts val="700"/>
              </a:spcBef>
            </a:pPr>
            <a:r>
              <a:rPr dirty="0" sz="1050" spc="10">
                <a:solidFill>
                  <a:srgbClr val="0000FF"/>
                </a:solidFill>
                <a:latin typeface="Courier New"/>
                <a:cs typeface="Courier New"/>
              </a:rPr>
              <a:t>final int </a:t>
            </a:r>
            <a:r>
              <a:rPr dirty="0" sz="1050" spc="10">
                <a:latin typeface="Courier New"/>
                <a:cs typeface="Courier New"/>
              </a:rPr>
              <a:t>ESCAPE_CODE </a:t>
            </a:r>
            <a:r>
              <a:rPr dirty="0" sz="1050" spc="15">
                <a:latin typeface="Courier New"/>
                <a:cs typeface="Courier New"/>
              </a:rPr>
              <a:t>=</a:t>
            </a:r>
            <a:r>
              <a:rPr dirty="0" sz="1050" spc="25">
                <a:latin typeface="Courier New"/>
                <a:cs typeface="Courier New"/>
              </a:rPr>
              <a:t> </a:t>
            </a:r>
            <a:r>
              <a:rPr dirty="0" sz="1050" spc="10">
                <a:latin typeface="Courier New"/>
                <a:cs typeface="Courier New"/>
              </a:rPr>
              <a:t>27;</a:t>
            </a:r>
            <a:endParaRPr sz="1050">
              <a:latin typeface="Courier New"/>
              <a:cs typeface="Courier New"/>
            </a:endParaRPr>
          </a:p>
          <a:p>
            <a:pPr marL="12700" marR="5080">
              <a:lnSpc>
                <a:spcPts val="1660"/>
              </a:lnSpc>
              <a:spcBef>
                <a:spcPts val="840"/>
              </a:spcBef>
            </a:pPr>
            <a:r>
              <a:rPr dirty="0" sz="1450" spc="-35">
                <a:latin typeface="Times New Roman"/>
                <a:cs typeface="Times New Roman"/>
              </a:rPr>
              <a:t>Today’s </a:t>
            </a:r>
            <a:r>
              <a:rPr dirty="0" sz="1450" spc="-10">
                <a:latin typeface="Times New Roman"/>
                <a:cs typeface="Times New Roman"/>
              </a:rPr>
              <a:t>first project is </a:t>
            </a:r>
            <a:r>
              <a:rPr dirty="0" sz="1450" spc="-5">
                <a:latin typeface="Times New Roman"/>
                <a:cs typeface="Times New Roman"/>
              </a:rPr>
              <a:t>a </a:t>
            </a:r>
            <a:r>
              <a:rPr dirty="0" sz="1450" spc="-10">
                <a:latin typeface="Times New Roman"/>
                <a:cs typeface="Times New Roman"/>
              </a:rPr>
              <a:t>Java application that creates several variables, assigns them initial  values, and displays two </a:t>
            </a:r>
            <a:r>
              <a:rPr dirty="0" sz="1450" spc="-5">
                <a:latin typeface="Times New Roman"/>
                <a:cs typeface="Times New Roman"/>
              </a:rPr>
              <a:t>of </a:t>
            </a:r>
            <a:r>
              <a:rPr dirty="0" sz="1450" spc="-10">
                <a:latin typeface="Times New Roman"/>
                <a:cs typeface="Times New Roman"/>
              </a:rPr>
              <a:t>them as output. Run NetBeans and create </a:t>
            </a:r>
            <a:r>
              <a:rPr dirty="0" sz="1450" spc="-5">
                <a:latin typeface="Times New Roman"/>
                <a:cs typeface="Times New Roman"/>
              </a:rPr>
              <a:t>a </a:t>
            </a:r>
            <a:r>
              <a:rPr dirty="0" sz="1450" spc="-10">
                <a:latin typeface="Times New Roman"/>
                <a:cs typeface="Times New Roman"/>
              </a:rPr>
              <a:t>new Java</a:t>
            </a:r>
            <a:r>
              <a:rPr dirty="0" sz="1450" spc="125">
                <a:latin typeface="Times New Roman"/>
                <a:cs typeface="Times New Roman"/>
              </a:rPr>
              <a:t> </a:t>
            </a:r>
            <a:r>
              <a:rPr dirty="0" sz="1450" spc="-10">
                <a:latin typeface="Times New Roman"/>
                <a:cs typeface="Times New Roman"/>
              </a:rPr>
              <a:t>program</a:t>
            </a:r>
            <a:endParaRPr sz="1450">
              <a:latin typeface="Times New Roman"/>
              <a:cs typeface="Times New Roman"/>
            </a:endParaRPr>
          </a:p>
        </p:txBody>
      </p:sp>
      <p:sp>
        <p:nvSpPr>
          <p:cNvPr id="30" name="object 30"/>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
        <p:nvSpPr>
          <p:cNvPr id="21" name="object 21"/>
          <p:cNvSpPr txBox="1"/>
          <p:nvPr/>
        </p:nvSpPr>
        <p:spPr>
          <a:xfrm>
            <a:off x="6521397" y="3581795"/>
            <a:ext cx="76200" cy="245110"/>
          </a:xfrm>
          <a:prstGeom prst="rect">
            <a:avLst/>
          </a:prstGeom>
        </p:spPr>
        <p:txBody>
          <a:bodyPr wrap="square" lIns="0" tIns="11430" rIns="0" bIns="0" rtlCol="0" vert="horz">
            <a:spAutoFit/>
          </a:bodyPr>
          <a:lstStyle/>
          <a:p>
            <a:pPr marL="12700">
              <a:lnSpc>
                <a:spcPct val="100000"/>
              </a:lnSpc>
              <a:spcBef>
                <a:spcPts val="90"/>
              </a:spcBef>
            </a:pPr>
            <a:r>
              <a:rPr dirty="0" sz="1450" spc="-5">
                <a:latin typeface="Times New Roman"/>
                <a:cs typeface="Times New Roman"/>
              </a:rPr>
              <a:t>:</a:t>
            </a:r>
            <a:endParaRPr sz="1450">
              <a:latin typeface="Times New Roman"/>
              <a:cs typeface="Times New Roman"/>
            </a:endParaRPr>
          </a:p>
        </p:txBody>
      </p:sp>
      <p:sp>
        <p:nvSpPr>
          <p:cNvPr id="22" name="object 22"/>
          <p:cNvSpPr txBox="1"/>
          <p:nvPr/>
        </p:nvSpPr>
        <p:spPr>
          <a:xfrm>
            <a:off x="1349474" y="8420164"/>
            <a:ext cx="3728085" cy="967740"/>
          </a:xfrm>
          <a:prstGeom prst="rect">
            <a:avLst/>
          </a:prstGeom>
        </p:spPr>
        <p:txBody>
          <a:bodyPr wrap="square" lIns="0" tIns="26034" rIns="0" bIns="0" rtlCol="0" vert="horz">
            <a:spAutoFit/>
          </a:bodyPr>
          <a:lstStyle/>
          <a:p>
            <a:pPr marL="341630" marR="5080" indent="-329565">
              <a:lnSpc>
                <a:spcPts val="1220"/>
              </a:lnSpc>
              <a:spcBef>
                <a:spcPts val="204"/>
              </a:spcBef>
            </a:pPr>
            <a:r>
              <a:rPr dirty="0" sz="1050" spc="10">
                <a:solidFill>
                  <a:srgbClr val="0000FF"/>
                </a:solidFill>
                <a:latin typeface="Courier New"/>
                <a:cs typeface="Courier New"/>
              </a:rPr>
              <a:t>public static void </a:t>
            </a:r>
            <a:r>
              <a:rPr dirty="0" sz="1050" spc="10">
                <a:latin typeface="Courier New"/>
                <a:cs typeface="Courier New"/>
              </a:rPr>
              <a:t>main(String[] arguments) </a:t>
            </a:r>
            <a:r>
              <a:rPr dirty="0" sz="1050" spc="15">
                <a:latin typeface="Courier New"/>
                <a:cs typeface="Courier New"/>
              </a:rPr>
              <a:t>{  </a:t>
            </a:r>
            <a:r>
              <a:rPr dirty="0" sz="1050" spc="10">
                <a:solidFill>
                  <a:srgbClr val="0000FF"/>
                </a:solidFill>
                <a:latin typeface="Courier New"/>
                <a:cs typeface="Courier New"/>
              </a:rPr>
              <a:t>final </a:t>
            </a:r>
            <a:r>
              <a:rPr dirty="0" sz="1050" spc="10">
                <a:latin typeface="Courier New"/>
                <a:cs typeface="Courier New"/>
              </a:rPr>
              <a:t>char </a:t>
            </a:r>
            <a:r>
              <a:rPr dirty="0" sz="1050" spc="15">
                <a:latin typeface="Courier New"/>
                <a:cs typeface="Courier New"/>
              </a:rPr>
              <a:t>UP = </a:t>
            </a:r>
            <a:r>
              <a:rPr dirty="0" sz="1050" spc="10">
                <a:solidFill>
                  <a:srgbClr val="993300"/>
                </a:solidFill>
                <a:latin typeface="Courier New"/>
                <a:cs typeface="Courier New"/>
              </a:rPr>
              <a:t>‘U’</a:t>
            </a:r>
            <a:r>
              <a:rPr dirty="0" sz="1050" spc="10">
                <a:latin typeface="Courier New"/>
                <a:cs typeface="Courier New"/>
              </a:rPr>
              <a:t>;</a:t>
            </a:r>
            <a:endParaRPr sz="1050">
              <a:latin typeface="Courier New"/>
              <a:cs typeface="Courier New"/>
            </a:endParaRPr>
          </a:p>
          <a:p>
            <a:pPr marL="341630" marR="1485900">
              <a:lnSpc>
                <a:spcPts val="1220"/>
              </a:lnSpc>
              <a:spcBef>
                <a:spcPts val="5"/>
              </a:spcBef>
            </a:pPr>
            <a:r>
              <a:rPr dirty="0" sz="1050" spc="10">
                <a:solidFill>
                  <a:srgbClr val="0000FF"/>
                </a:solidFill>
                <a:latin typeface="Courier New"/>
                <a:cs typeface="Courier New"/>
              </a:rPr>
              <a:t>byte </a:t>
            </a:r>
            <a:r>
              <a:rPr dirty="0" sz="1050" spc="10">
                <a:latin typeface="Courier New"/>
                <a:cs typeface="Courier New"/>
              </a:rPr>
              <a:t>initialLevel </a:t>
            </a:r>
            <a:r>
              <a:rPr dirty="0" sz="1050" spc="15">
                <a:latin typeface="Courier New"/>
                <a:cs typeface="Courier New"/>
              </a:rPr>
              <a:t>= </a:t>
            </a:r>
            <a:r>
              <a:rPr dirty="0" sz="1050" spc="10">
                <a:latin typeface="Courier New"/>
                <a:cs typeface="Courier New"/>
              </a:rPr>
              <a:t>12;  </a:t>
            </a:r>
            <a:r>
              <a:rPr dirty="0" sz="1050" spc="10">
                <a:solidFill>
                  <a:srgbClr val="0000FF"/>
                </a:solidFill>
                <a:latin typeface="Courier New"/>
                <a:cs typeface="Courier New"/>
              </a:rPr>
              <a:t>short </a:t>
            </a:r>
            <a:r>
              <a:rPr dirty="0" sz="1050" spc="10">
                <a:latin typeface="Courier New"/>
                <a:cs typeface="Courier New"/>
              </a:rPr>
              <a:t>location </a:t>
            </a:r>
            <a:r>
              <a:rPr dirty="0" sz="1050" spc="15">
                <a:latin typeface="Courier New"/>
                <a:cs typeface="Courier New"/>
              </a:rPr>
              <a:t>= </a:t>
            </a:r>
            <a:r>
              <a:rPr dirty="0" sz="1050" spc="10">
                <a:latin typeface="Courier New"/>
                <a:cs typeface="Courier New"/>
              </a:rPr>
              <a:t>13250;  </a:t>
            </a:r>
            <a:r>
              <a:rPr dirty="0" sz="1050" spc="10">
                <a:solidFill>
                  <a:srgbClr val="0000FF"/>
                </a:solidFill>
                <a:latin typeface="Courier New"/>
                <a:cs typeface="Courier New"/>
              </a:rPr>
              <a:t>int </a:t>
            </a:r>
            <a:r>
              <a:rPr dirty="0" sz="1050" spc="10">
                <a:latin typeface="Courier New"/>
                <a:cs typeface="Courier New"/>
              </a:rPr>
              <a:t>score </a:t>
            </a:r>
            <a:r>
              <a:rPr dirty="0" sz="1050" spc="15">
                <a:latin typeface="Courier New"/>
                <a:cs typeface="Courier New"/>
              </a:rPr>
              <a:t>= </a:t>
            </a:r>
            <a:r>
              <a:rPr dirty="0" sz="1050" spc="10">
                <a:latin typeface="Courier New"/>
                <a:cs typeface="Courier New"/>
              </a:rPr>
              <a:t>3500100;  </a:t>
            </a:r>
            <a:r>
              <a:rPr dirty="0" sz="1050" spc="10">
                <a:solidFill>
                  <a:srgbClr val="0000FF"/>
                </a:solidFill>
                <a:latin typeface="Courier New"/>
                <a:cs typeface="Courier New"/>
              </a:rPr>
              <a:t>boolean </a:t>
            </a:r>
            <a:r>
              <a:rPr dirty="0" sz="1050" spc="10">
                <a:latin typeface="Courier New"/>
                <a:cs typeface="Courier New"/>
              </a:rPr>
              <a:t>newGame </a:t>
            </a:r>
            <a:r>
              <a:rPr dirty="0" sz="1050" spc="15">
                <a:latin typeface="Courier New"/>
                <a:cs typeface="Courier New"/>
              </a:rPr>
              <a:t>=</a:t>
            </a:r>
            <a:r>
              <a:rPr dirty="0" sz="1050" spc="-5">
                <a:latin typeface="Courier New"/>
                <a:cs typeface="Courier New"/>
              </a:rPr>
              <a:t> </a:t>
            </a:r>
            <a:r>
              <a:rPr dirty="0" sz="1050" spc="10">
                <a:solidFill>
                  <a:srgbClr val="0000FF"/>
                </a:solidFill>
                <a:latin typeface="Courier New"/>
                <a:cs typeface="Courier New"/>
              </a:rPr>
              <a:t>true</a:t>
            </a:r>
            <a:r>
              <a:rPr dirty="0" sz="1050" spc="10">
                <a:latin typeface="Courier New"/>
                <a:cs typeface="Courier New"/>
              </a:rPr>
              <a:t>;</a:t>
            </a:r>
            <a:endParaRPr sz="1050">
              <a:latin typeface="Courier New"/>
              <a:cs typeface="Courier New"/>
            </a:endParaRPr>
          </a:p>
        </p:txBody>
      </p:sp>
      <p:sp>
        <p:nvSpPr>
          <p:cNvPr id="23" name="object 23"/>
          <p:cNvSpPr txBox="1"/>
          <p:nvPr/>
        </p:nvSpPr>
        <p:spPr>
          <a:xfrm>
            <a:off x="1678564" y="9508570"/>
            <a:ext cx="3728085" cy="346075"/>
          </a:xfrm>
          <a:prstGeom prst="rect">
            <a:avLst/>
          </a:prstGeom>
        </p:spPr>
        <p:txBody>
          <a:bodyPr wrap="square" lIns="0" tIns="26034" rIns="0" bIns="0" rtlCol="0" vert="horz">
            <a:spAutoFit/>
          </a:bodyPr>
          <a:lstStyle/>
          <a:p>
            <a:pPr marL="12700" marR="5080">
              <a:lnSpc>
                <a:spcPts val="1220"/>
              </a:lnSpc>
              <a:spcBef>
                <a:spcPts val="204"/>
              </a:spcBef>
            </a:pPr>
            <a:r>
              <a:rPr dirty="0" sz="1050" spc="10">
                <a:latin typeface="Courier New"/>
                <a:cs typeface="Courier New"/>
              </a:rPr>
              <a:t>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“Level: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initialLevel);  System.</a:t>
            </a:r>
            <a:r>
              <a:rPr dirty="0" sz="1050" spc="10">
                <a:solidFill>
                  <a:srgbClr val="008000"/>
                </a:solidFill>
                <a:latin typeface="Courier New"/>
                <a:cs typeface="Courier New"/>
              </a:rPr>
              <a:t>out</a:t>
            </a:r>
            <a:r>
              <a:rPr dirty="0" sz="1050" spc="10">
                <a:latin typeface="Courier New"/>
                <a:cs typeface="Courier New"/>
              </a:rPr>
              <a:t>.println(</a:t>
            </a:r>
            <a:r>
              <a:rPr dirty="0" sz="1050" spc="10">
                <a:solidFill>
                  <a:srgbClr val="993300"/>
                </a:solidFill>
                <a:latin typeface="Courier New"/>
                <a:cs typeface="Courier New"/>
              </a:rPr>
              <a:t>“Up: </a:t>
            </a:r>
            <a:r>
              <a:rPr dirty="0" sz="1050" spc="15">
                <a:solidFill>
                  <a:srgbClr val="993300"/>
                </a:solidFill>
                <a:latin typeface="Courier New"/>
                <a:cs typeface="Courier New"/>
              </a:rPr>
              <a:t>“ </a:t>
            </a:r>
            <a:r>
              <a:rPr dirty="0" sz="1050" spc="15">
                <a:latin typeface="Courier New"/>
                <a:cs typeface="Courier New"/>
              </a:rPr>
              <a:t>+ </a:t>
            </a:r>
            <a:r>
              <a:rPr dirty="0" sz="1050" spc="10">
                <a:latin typeface="Courier New"/>
                <a:cs typeface="Courier New"/>
              </a:rPr>
              <a:t>UP);</a:t>
            </a:r>
            <a:endParaRPr sz="1050">
              <a:latin typeface="Courier New"/>
              <a:cs typeface="Courier New"/>
            </a:endParaRPr>
          </a:p>
        </p:txBody>
      </p:sp>
      <p:sp>
        <p:nvSpPr>
          <p:cNvPr id="24" name="object 24"/>
          <p:cNvSpPr txBox="1"/>
          <p:nvPr/>
        </p:nvSpPr>
        <p:spPr>
          <a:xfrm>
            <a:off x="1349487" y="9819544"/>
            <a:ext cx="107950" cy="190500"/>
          </a:xfrm>
          <a:prstGeom prst="rect">
            <a:avLst/>
          </a:prstGeom>
        </p:spPr>
        <p:txBody>
          <a:bodyPr wrap="square" lIns="0" tIns="16510" rIns="0" bIns="0" rtlCol="0" vert="horz">
            <a:spAutoFit/>
          </a:bodyPr>
          <a:lstStyle/>
          <a:p>
            <a:pPr marL="12700">
              <a:lnSpc>
                <a:spcPct val="100000"/>
              </a:lnSpc>
              <a:spcBef>
                <a:spcPts val="130"/>
              </a:spcBef>
            </a:pPr>
            <a:r>
              <a:rPr dirty="0" sz="1050" spc="15">
                <a:latin typeface="Courier New"/>
                <a:cs typeface="Courier New"/>
              </a:rPr>
              <a:t>}</a:t>
            </a:r>
            <a:endParaRPr sz="1050">
              <a:latin typeface="Courier New"/>
              <a:cs typeface="Courier New"/>
            </a:endParaRPr>
          </a:p>
        </p:txBody>
      </p:sp>
      <p:sp>
        <p:nvSpPr>
          <p:cNvPr id="25" name="object 25"/>
          <p:cNvSpPr txBox="1"/>
          <p:nvPr/>
        </p:nvSpPr>
        <p:spPr>
          <a:xfrm>
            <a:off x="691319" y="8420164"/>
            <a:ext cx="272415" cy="1744980"/>
          </a:xfrm>
          <a:prstGeom prst="rect">
            <a:avLst/>
          </a:prstGeom>
        </p:spPr>
        <p:txBody>
          <a:bodyPr wrap="square" lIns="0" tIns="16510" rIns="0" bIns="0" rtlCol="0" vert="horz">
            <a:spAutoFit/>
          </a:bodyPr>
          <a:lstStyle/>
          <a:p>
            <a:pPr algn="ctr" marL="81915">
              <a:lnSpc>
                <a:spcPts val="1240"/>
              </a:lnSpc>
              <a:spcBef>
                <a:spcPts val="130"/>
              </a:spcBef>
            </a:pPr>
            <a:r>
              <a:rPr dirty="0" sz="1050" spc="10">
                <a:latin typeface="Courier New"/>
                <a:cs typeface="Courier New"/>
              </a:rPr>
              <a:t>5</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6</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7</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8</a:t>
            </a:r>
            <a:r>
              <a:rPr dirty="0" sz="1050" spc="15">
                <a:latin typeface="Courier New"/>
                <a:cs typeface="Courier New"/>
              </a:rPr>
              <a:t>:</a:t>
            </a:r>
            <a:endParaRPr sz="1050">
              <a:latin typeface="Courier New"/>
              <a:cs typeface="Courier New"/>
            </a:endParaRPr>
          </a:p>
          <a:p>
            <a:pPr algn="ctr" marL="81915">
              <a:lnSpc>
                <a:spcPts val="1225"/>
              </a:lnSpc>
            </a:pPr>
            <a:r>
              <a:rPr dirty="0" sz="1050" spc="10">
                <a:latin typeface="Courier New"/>
                <a:cs typeface="Courier New"/>
              </a:rPr>
              <a:t>9</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10</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11</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12</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13</a:t>
            </a:r>
            <a:r>
              <a:rPr dirty="0" sz="1050" spc="15">
                <a:latin typeface="Courier New"/>
                <a:cs typeface="Courier New"/>
              </a:rPr>
              <a:t>:</a:t>
            </a:r>
            <a:endParaRPr sz="1050">
              <a:latin typeface="Courier New"/>
              <a:cs typeface="Courier New"/>
            </a:endParaRPr>
          </a:p>
          <a:p>
            <a:pPr algn="ctr">
              <a:lnSpc>
                <a:spcPts val="1225"/>
              </a:lnSpc>
            </a:pPr>
            <a:r>
              <a:rPr dirty="0" sz="1050" spc="10">
                <a:latin typeface="Courier New"/>
                <a:cs typeface="Courier New"/>
              </a:rPr>
              <a:t>14</a:t>
            </a:r>
            <a:r>
              <a:rPr dirty="0" sz="1050" spc="15">
                <a:latin typeface="Courier New"/>
                <a:cs typeface="Courier New"/>
              </a:rPr>
              <a:t>:</a:t>
            </a:r>
            <a:endParaRPr sz="1050">
              <a:latin typeface="Courier New"/>
              <a:cs typeface="Courier New"/>
            </a:endParaRPr>
          </a:p>
          <a:p>
            <a:pPr algn="ctr">
              <a:lnSpc>
                <a:spcPts val="1240"/>
              </a:lnSpc>
            </a:pPr>
            <a:r>
              <a:rPr dirty="0" sz="1050" spc="10">
                <a:latin typeface="Courier New"/>
                <a:cs typeface="Courier New"/>
              </a:rPr>
              <a:t>15</a:t>
            </a:r>
            <a:r>
              <a:rPr dirty="0" sz="1050" spc="15">
                <a:latin typeface="Courier New"/>
                <a:cs typeface="Courier New"/>
              </a:rPr>
              <a:t>:</a:t>
            </a:r>
            <a:endParaRPr sz="1050">
              <a:latin typeface="Courier New"/>
              <a:cs typeface="Courier New"/>
            </a:endParaRPr>
          </a:p>
        </p:txBody>
      </p:sp>
      <p:sp>
        <p:nvSpPr>
          <p:cNvPr id="26" name="object 26"/>
          <p:cNvSpPr txBox="1"/>
          <p:nvPr/>
        </p:nvSpPr>
        <p:spPr>
          <a:xfrm>
            <a:off x="343006" y="3581795"/>
            <a:ext cx="6172835" cy="801370"/>
          </a:xfrm>
          <a:prstGeom prst="rect">
            <a:avLst/>
          </a:prstGeom>
        </p:spPr>
        <p:txBody>
          <a:bodyPr wrap="square" lIns="0" tIns="11430" rIns="0" bIns="0" rtlCol="0" vert="horz">
            <a:spAutoFit/>
          </a:bodyPr>
          <a:lstStyle/>
          <a:p>
            <a:pPr marL="113664">
              <a:lnSpc>
                <a:spcPct val="100000"/>
              </a:lnSpc>
              <a:spcBef>
                <a:spcPts val="90"/>
              </a:spcBef>
            </a:pPr>
            <a:r>
              <a:rPr dirty="0" sz="1450" spc="-10">
                <a:latin typeface="Times New Roman"/>
                <a:cs typeface="Times New Roman"/>
              </a:rPr>
              <a:t>by undertaking these steps:</a:t>
            </a:r>
            <a:r>
              <a:rPr dirty="0" sz="1450" spc="-35">
                <a:latin typeface="Times New Roman"/>
                <a:cs typeface="Times New Roman"/>
              </a:rPr>
              <a:t> </a:t>
            </a:r>
            <a:r>
              <a:rPr dirty="0" sz="1450" spc="-5">
                <a:latin typeface="Times New Roman"/>
                <a:cs typeface="Times New Roman"/>
              </a:rPr>
              <a:t>:</a:t>
            </a:r>
            <a:endParaRPr sz="1450">
              <a:latin typeface="Times New Roman"/>
              <a:cs typeface="Times New Roman"/>
            </a:endParaRPr>
          </a:p>
          <a:p>
            <a:pPr marL="210185" indent="-197485">
              <a:lnSpc>
                <a:spcPct val="100000"/>
              </a:lnSpc>
              <a:spcBef>
                <a:spcPts val="1000"/>
              </a:spcBef>
              <a:buAutoNum type="arabicPeriod"/>
              <a:tabLst>
                <a:tab pos="210820" algn="l"/>
              </a:tabLst>
            </a:pPr>
            <a:r>
              <a:rPr dirty="0" sz="1400">
                <a:latin typeface="Arial"/>
                <a:cs typeface="Arial"/>
              </a:rPr>
              <a:t>Choose the menu command File, New File. The New File dialog box</a:t>
            </a:r>
            <a:r>
              <a:rPr dirty="0" sz="1400" spc="-100">
                <a:latin typeface="Arial"/>
                <a:cs typeface="Arial"/>
              </a:rPr>
              <a:t> </a:t>
            </a:r>
            <a:r>
              <a:rPr dirty="0" sz="1400">
                <a:latin typeface="Arial"/>
                <a:cs typeface="Arial"/>
              </a:rPr>
              <a:t>opens.</a:t>
            </a:r>
            <a:endParaRPr sz="1400">
              <a:latin typeface="Arial"/>
              <a:cs typeface="Arial"/>
            </a:endParaRPr>
          </a:p>
          <a:p>
            <a:pPr marL="210185" indent="-197485">
              <a:lnSpc>
                <a:spcPct val="100000"/>
              </a:lnSpc>
              <a:spcBef>
                <a:spcPts val="20"/>
              </a:spcBef>
              <a:buAutoNum type="arabicPeriod"/>
              <a:tabLst>
                <a:tab pos="210820" algn="l"/>
              </a:tabLst>
            </a:pPr>
            <a:r>
              <a:rPr dirty="0" sz="1400">
                <a:latin typeface="Arial"/>
                <a:cs typeface="Arial"/>
              </a:rPr>
              <a:t>In the Categories pane, choose</a:t>
            </a:r>
            <a:r>
              <a:rPr dirty="0" sz="1400" spc="-10">
                <a:latin typeface="Arial"/>
                <a:cs typeface="Arial"/>
              </a:rPr>
              <a:t> </a:t>
            </a:r>
            <a:r>
              <a:rPr dirty="0" sz="1400">
                <a:latin typeface="Arial"/>
                <a:cs typeface="Arial"/>
              </a:rPr>
              <a:t>Java.</a:t>
            </a:r>
            <a:endParaRPr sz="1400">
              <a:latin typeface="Arial"/>
              <a:cs typeface="Arial"/>
            </a:endParaRPr>
          </a:p>
        </p:txBody>
      </p:sp>
      <p:sp>
        <p:nvSpPr>
          <p:cNvPr id="27" name="object 27"/>
          <p:cNvSpPr txBox="1"/>
          <p:nvPr/>
        </p:nvSpPr>
        <p:spPr>
          <a:xfrm rot="60000">
            <a:off x="542981" y="5476164"/>
            <a:ext cx="1346559" cy="177800"/>
          </a:xfrm>
          <a:prstGeom prst="rect">
            <a:avLst/>
          </a:prstGeom>
        </p:spPr>
        <p:txBody>
          <a:bodyPr wrap="square" lIns="0" tIns="0" rIns="0" bIns="0" rtlCol="0" vert="horz">
            <a:spAutoFit/>
          </a:bodyPr>
          <a:lstStyle/>
          <a:p>
            <a:pPr>
              <a:lnSpc>
                <a:spcPts val="1400"/>
              </a:lnSpc>
            </a:pPr>
            <a:r>
              <a:rPr dirty="0" sz="1400">
                <a:latin typeface="Arial"/>
                <a:cs typeface="Arial"/>
              </a:rPr>
              <a:t>com.java21days.</a:t>
            </a:r>
            <a:endParaRPr sz="1400">
              <a:latin typeface="Arial"/>
              <a:cs typeface="Arial"/>
            </a:endParaRPr>
          </a:p>
        </p:txBody>
      </p:sp>
      <p:sp>
        <p:nvSpPr>
          <p:cNvPr id="28" name="object 28"/>
          <p:cNvSpPr txBox="1"/>
          <p:nvPr/>
        </p:nvSpPr>
        <p:spPr>
          <a:xfrm>
            <a:off x="343006" y="4360189"/>
            <a:ext cx="6844665" cy="2988310"/>
          </a:xfrm>
          <a:prstGeom prst="rect">
            <a:avLst/>
          </a:prstGeom>
        </p:spPr>
        <p:txBody>
          <a:bodyPr wrap="square" lIns="0" tIns="10160" rIns="0" bIns="0" rtlCol="0" vert="horz">
            <a:spAutoFit/>
          </a:bodyPr>
          <a:lstStyle/>
          <a:p>
            <a:pPr marL="210185" marR="5080" indent="-197485">
              <a:lnSpc>
                <a:spcPct val="101200"/>
              </a:lnSpc>
              <a:spcBef>
                <a:spcPts val="80"/>
              </a:spcBef>
              <a:buAutoNum type="arabicPeriod" startAt="3"/>
              <a:tabLst>
                <a:tab pos="210820" algn="l"/>
              </a:tabLst>
            </a:pPr>
            <a:r>
              <a:rPr dirty="0" sz="1400">
                <a:latin typeface="Arial"/>
                <a:cs typeface="Arial"/>
              </a:rPr>
              <a:t>In the File Types pane, choose Empty Java File and click Next. The Empty Java</a:t>
            </a:r>
            <a:r>
              <a:rPr dirty="0" sz="1400" spc="-100">
                <a:latin typeface="Arial"/>
                <a:cs typeface="Arial"/>
              </a:rPr>
              <a:t> </a:t>
            </a:r>
            <a:r>
              <a:rPr dirty="0" sz="1400">
                <a:latin typeface="Arial"/>
                <a:cs typeface="Arial"/>
              </a:rPr>
              <a:t>File  dialog box</a:t>
            </a:r>
            <a:r>
              <a:rPr dirty="0" sz="1400" spc="-5">
                <a:latin typeface="Arial"/>
                <a:cs typeface="Arial"/>
              </a:rPr>
              <a:t> </a:t>
            </a:r>
            <a:r>
              <a:rPr dirty="0" sz="1400">
                <a:latin typeface="Arial"/>
                <a:cs typeface="Arial"/>
              </a:rPr>
              <a:t>opens.</a:t>
            </a:r>
            <a:endParaRPr sz="1400">
              <a:latin typeface="Arial"/>
              <a:cs typeface="Arial"/>
            </a:endParaRPr>
          </a:p>
          <a:p>
            <a:pPr marL="210820" marR="617220" indent="-210820">
              <a:lnSpc>
                <a:spcPct val="101200"/>
              </a:lnSpc>
              <a:buAutoNum type="arabicPeriod" startAt="3"/>
              <a:tabLst>
                <a:tab pos="210820" algn="l"/>
              </a:tabLst>
            </a:pPr>
            <a:r>
              <a:rPr dirty="0" sz="1400">
                <a:latin typeface="Arial"/>
                <a:cs typeface="Arial"/>
              </a:rPr>
              <a:t>In the Class Name text field, enter Variables, which will give the source</a:t>
            </a:r>
            <a:r>
              <a:rPr dirty="0" sz="1400" spc="-100">
                <a:latin typeface="Arial"/>
                <a:cs typeface="Arial"/>
              </a:rPr>
              <a:t> </a:t>
            </a:r>
            <a:r>
              <a:rPr dirty="0" sz="1400">
                <a:latin typeface="Arial"/>
                <a:cs typeface="Arial"/>
              </a:rPr>
              <a:t>code  file the name</a:t>
            </a:r>
            <a:r>
              <a:rPr dirty="0" sz="1400" spc="-5">
                <a:latin typeface="Arial"/>
                <a:cs typeface="Arial"/>
              </a:rPr>
              <a:t> </a:t>
            </a:r>
            <a:r>
              <a:rPr dirty="0" sz="1400">
                <a:latin typeface="Arial"/>
                <a:cs typeface="Arial"/>
              </a:rPr>
              <a:t>Variables.java.</a:t>
            </a:r>
            <a:endParaRPr sz="1400">
              <a:latin typeface="Arial"/>
              <a:cs typeface="Arial"/>
            </a:endParaRPr>
          </a:p>
          <a:p>
            <a:pPr marL="210185" indent="-197485">
              <a:lnSpc>
                <a:spcPct val="100000"/>
              </a:lnSpc>
              <a:spcBef>
                <a:spcPts val="20"/>
              </a:spcBef>
              <a:buAutoNum type="arabicPeriod" startAt="3"/>
              <a:tabLst>
                <a:tab pos="210820" algn="l"/>
              </a:tabLst>
            </a:pPr>
            <a:r>
              <a:rPr dirty="0" sz="1400">
                <a:latin typeface="Arial"/>
                <a:cs typeface="Arial"/>
              </a:rPr>
              <a:t>Here’s the different step: In the Package Name text field,</a:t>
            </a:r>
            <a:r>
              <a:rPr dirty="0" sz="1400" spc="-25">
                <a:latin typeface="Arial"/>
                <a:cs typeface="Arial"/>
              </a:rPr>
              <a:t> </a:t>
            </a:r>
            <a:r>
              <a:rPr dirty="0" sz="1400">
                <a:latin typeface="Arial"/>
                <a:cs typeface="Arial"/>
              </a:rPr>
              <a:t>enter</a:t>
            </a:r>
            <a:endParaRPr sz="1400">
              <a:latin typeface="Arial"/>
              <a:cs typeface="Arial"/>
            </a:endParaRPr>
          </a:p>
          <a:p>
            <a:pPr>
              <a:lnSpc>
                <a:spcPct val="100000"/>
              </a:lnSpc>
              <a:spcBef>
                <a:spcPts val="50"/>
              </a:spcBef>
              <a:buFont typeface="Arial"/>
              <a:buAutoNum type="arabicPeriod" startAt="3"/>
            </a:pPr>
            <a:endParaRPr sz="1450">
              <a:latin typeface="Times New Roman"/>
              <a:cs typeface="Times New Roman"/>
            </a:endParaRPr>
          </a:p>
          <a:p>
            <a:pPr marL="210185" indent="-197485">
              <a:lnSpc>
                <a:spcPct val="100000"/>
              </a:lnSpc>
              <a:buAutoNum type="arabicPeriod" startAt="3"/>
              <a:tabLst>
                <a:tab pos="210820" algn="l"/>
              </a:tabLst>
            </a:pPr>
            <a:r>
              <a:rPr dirty="0" sz="1400">
                <a:latin typeface="Arial"/>
                <a:cs typeface="Arial"/>
              </a:rPr>
              <a:t>Click</a:t>
            </a:r>
            <a:r>
              <a:rPr dirty="0" sz="1400" spc="-5">
                <a:latin typeface="Arial"/>
                <a:cs typeface="Arial"/>
              </a:rPr>
              <a:t> </a:t>
            </a:r>
            <a:r>
              <a:rPr dirty="0" sz="1400">
                <a:latin typeface="Arial"/>
                <a:cs typeface="Arial"/>
              </a:rPr>
              <a:t>Finish.</a:t>
            </a:r>
            <a:endParaRPr sz="1400">
              <a:latin typeface="Arial"/>
              <a:cs typeface="Arial"/>
            </a:endParaRPr>
          </a:p>
          <a:p>
            <a:pPr>
              <a:lnSpc>
                <a:spcPct val="100000"/>
              </a:lnSpc>
            </a:pPr>
            <a:endParaRPr sz="1500">
              <a:latin typeface="Times New Roman"/>
              <a:cs typeface="Times New Roman"/>
            </a:endParaRPr>
          </a:p>
          <a:p>
            <a:pPr>
              <a:lnSpc>
                <a:spcPct val="100000"/>
              </a:lnSpc>
            </a:pPr>
            <a:endParaRPr sz="2100">
              <a:latin typeface="Times New Roman"/>
              <a:cs typeface="Times New Roman"/>
            </a:endParaRPr>
          </a:p>
          <a:p>
            <a:pPr marL="113664" marR="264795" indent="-635">
              <a:lnSpc>
                <a:spcPts val="1660"/>
              </a:lnSpc>
            </a:pPr>
            <a:r>
              <a:rPr dirty="0" sz="1450" spc="-10">
                <a:latin typeface="Times New Roman"/>
                <a:cs typeface="Times New Roman"/>
              </a:rPr>
              <a:t>On this project, you specify </a:t>
            </a:r>
            <a:r>
              <a:rPr dirty="0" sz="1450" spc="-5">
                <a:latin typeface="Times New Roman"/>
                <a:cs typeface="Times New Roman"/>
              </a:rPr>
              <a:t>a </a:t>
            </a:r>
            <a:r>
              <a:rPr dirty="0" sz="1450" spc="-10">
                <a:latin typeface="Times New Roman"/>
                <a:cs typeface="Times New Roman"/>
              </a:rPr>
              <a:t>class name and </a:t>
            </a:r>
            <a:r>
              <a:rPr dirty="0" sz="1450" spc="-5">
                <a:latin typeface="Times New Roman"/>
                <a:cs typeface="Times New Roman"/>
              </a:rPr>
              <a:t>a </a:t>
            </a:r>
            <a:r>
              <a:rPr dirty="0" sz="1450" spc="-10">
                <a:latin typeface="Times New Roman"/>
                <a:cs typeface="Times New Roman"/>
              </a:rPr>
              <a:t>package name. Packages are </a:t>
            </a:r>
            <a:r>
              <a:rPr dirty="0" sz="1450" spc="-5">
                <a:latin typeface="Times New Roman"/>
                <a:cs typeface="Times New Roman"/>
              </a:rPr>
              <a:t>a </a:t>
            </a:r>
            <a:r>
              <a:rPr dirty="0" sz="1450" spc="-10">
                <a:latin typeface="Times New Roman"/>
                <a:cs typeface="Times New Roman"/>
              </a:rPr>
              <a:t>way to  </a:t>
            </a:r>
            <a:r>
              <a:rPr dirty="0" sz="1450" spc="-15">
                <a:latin typeface="Times New Roman"/>
                <a:cs typeface="Times New Roman"/>
              </a:rPr>
              <a:t>organize </a:t>
            </a:r>
            <a:r>
              <a:rPr dirty="0" sz="1450" spc="-10">
                <a:latin typeface="Times New Roman"/>
                <a:cs typeface="Times New Roman"/>
              </a:rPr>
              <a:t>related Java programs </a:t>
            </a:r>
            <a:r>
              <a:rPr dirty="0" sz="1450" spc="-20">
                <a:latin typeface="Times New Roman"/>
                <a:cs typeface="Times New Roman"/>
              </a:rPr>
              <a:t>together. </a:t>
            </a:r>
            <a:r>
              <a:rPr dirty="0" sz="1450" spc="-10">
                <a:latin typeface="Times New Roman"/>
                <a:cs typeface="Times New Roman"/>
              </a:rPr>
              <a:t>They serve </a:t>
            </a:r>
            <a:r>
              <a:rPr dirty="0" sz="1450" spc="-5">
                <a:latin typeface="Times New Roman"/>
                <a:cs typeface="Times New Roman"/>
              </a:rPr>
              <a:t>a </a:t>
            </a:r>
            <a:r>
              <a:rPr dirty="0" sz="1450" spc="-10">
                <a:latin typeface="Times New Roman"/>
                <a:cs typeface="Times New Roman"/>
              </a:rPr>
              <a:t>similar purpose to file folders in </a:t>
            </a:r>
            <a:r>
              <a:rPr dirty="0" sz="1450" spc="-5">
                <a:latin typeface="Times New Roman"/>
                <a:cs typeface="Times New Roman"/>
              </a:rPr>
              <a:t>a  </a:t>
            </a:r>
            <a:r>
              <a:rPr dirty="0" sz="1450" spc="-10">
                <a:latin typeface="Times New Roman"/>
                <a:cs typeface="Times New Roman"/>
              </a:rPr>
              <a:t>file system. Enter the code shown in </a:t>
            </a:r>
            <a:r>
              <a:rPr dirty="0" u="sng" sz="1450" spc="-10">
                <a:solidFill>
                  <a:srgbClr val="0000ED"/>
                </a:solidFill>
                <a:uFill>
                  <a:solidFill>
                    <a:srgbClr val="0000ED"/>
                  </a:solidFill>
                </a:uFill>
                <a:latin typeface="Times New Roman"/>
                <a:cs typeface="Times New Roman"/>
                <a:hlinkClick r:id="rId2" action="ppaction://hlinksldjump"/>
              </a:rPr>
              <a:t>Listing </a:t>
            </a:r>
            <a:r>
              <a:rPr dirty="0" u="sng" sz="1450" spc="-5">
                <a:solidFill>
                  <a:srgbClr val="0000ED"/>
                </a:solidFill>
                <a:uFill>
                  <a:solidFill>
                    <a:srgbClr val="0000ED"/>
                  </a:solidFill>
                </a:uFill>
                <a:latin typeface="Times New Roman"/>
                <a:cs typeface="Times New Roman"/>
                <a:hlinkClick r:id="rId2" action="ppaction://hlinksldjump"/>
              </a:rPr>
              <a:t>2.1</a:t>
            </a:r>
            <a:r>
              <a:rPr dirty="0" sz="1450" spc="-5">
                <a:solidFill>
                  <a:srgbClr val="0000ED"/>
                </a:solidFill>
                <a:latin typeface="Times New Roman"/>
                <a:cs typeface="Times New Roman"/>
                <a:hlinkClick r:id="rId2" action="ppaction://hlinksldjump"/>
              </a:rPr>
              <a:t> </a:t>
            </a:r>
            <a:r>
              <a:rPr dirty="0" sz="1450" spc="-10">
                <a:latin typeface="Times New Roman"/>
                <a:cs typeface="Times New Roman"/>
              </a:rPr>
              <a:t>into the source code</a:t>
            </a:r>
            <a:r>
              <a:rPr dirty="0" sz="1450" spc="75">
                <a:latin typeface="Times New Roman"/>
                <a:cs typeface="Times New Roman"/>
              </a:rPr>
              <a:t> </a:t>
            </a:r>
            <a:r>
              <a:rPr dirty="0" sz="1450" spc="-20">
                <a:latin typeface="Times New Roman"/>
                <a:cs typeface="Times New Roman"/>
              </a:rPr>
              <a:t>editor.</a:t>
            </a:r>
            <a:endParaRPr sz="1450">
              <a:latin typeface="Times New Roman"/>
              <a:cs typeface="Times New Roman"/>
            </a:endParaRPr>
          </a:p>
          <a:p>
            <a:pPr marL="113664">
              <a:lnSpc>
                <a:spcPct val="100000"/>
              </a:lnSpc>
              <a:spcBef>
                <a:spcPts val="590"/>
              </a:spcBef>
            </a:pPr>
            <a:r>
              <a:rPr dirty="0" sz="1450" spc="-15">
                <a:solidFill>
                  <a:srgbClr val="666666"/>
                </a:solidFill>
                <a:latin typeface="Times New Roman"/>
                <a:cs typeface="Times New Roman"/>
              </a:rPr>
              <a:t>LISTING </a:t>
            </a:r>
            <a:r>
              <a:rPr dirty="0" sz="1450" spc="-5">
                <a:solidFill>
                  <a:srgbClr val="666666"/>
                </a:solidFill>
                <a:latin typeface="Times New Roman"/>
                <a:cs typeface="Times New Roman"/>
              </a:rPr>
              <a:t>2.1 </a:t>
            </a:r>
            <a:r>
              <a:rPr dirty="0" sz="1450" spc="-10">
                <a:latin typeface="Times New Roman"/>
                <a:cs typeface="Times New Roman"/>
              </a:rPr>
              <a:t>The Full </a:t>
            </a:r>
            <a:r>
              <a:rPr dirty="0" sz="1450" spc="-35">
                <a:latin typeface="Times New Roman"/>
                <a:cs typeface="Times New Roman"/>
              </a:rPr>
              <a:t>Text </a:t>
            </a:r>
            <a:r>
              <a:rPr dirty="0" sz="1450" spc="-5">
                <a:latin typeface="Times New Roman"/>
                <a:cs typeface="Times New Roman"/>
              </a:rPr>
              <a:t>of</a:t>
            </a:r>
            <a:r>
              <a:rPr dirty="0" sz="1450" spc="45">
                <a:latin typeface="Times New Roman"/>
                <a:cs typeface="Times New Roman"/>
              </a:rPr>
              <a:t> </a:t>
            </a:r>
            <a:r>
              <a:rPr dirty="0" sz="1450" spc="-15">
                <a:latin typeface="Courier New"/>
                <a:cs typeface="Courier New"/>
              </a:rPr>
              <a:t>Variables.java</a:t>
            </a:r>
            <a:endParaRPr sz="1450">
              <a:latin typeface="Courier New"/>
              <a:cs typeface="Courier New"/>
            </a:endParaRPr>
          </a:p>
        </p:txBody>
      </p:sp>
      <p:sp>
        <p:nvSpPr>
          <p:cNvPr id="29" name="object 29"/>
          <p:cNvSpPr txBox="1"/>
          <p:nvPr/>
        </p:nvSpPr>
        <p:spPr>
          <a:xfrm>
            <a:off x="773581" y="7798217"/>
            <a:ext cx="2247265" cy="656590"/>
          </a:xfrm>
          <a:prstGeom prst="rect">
            <a:avLst/>
          </a:prstGeom>
        </p:spPr>
        <p:txBody>
          <a:bodyPr wrap="square" lIns="0" tIns="16510" rIns="0" bIns="0" rtlCol="0" vert="horz">
            <a:spAutoFit/>
          </a:bodyPr>
          <a:lstStyle/>
          <a:p>
            <a:pPr marL="12700">
              <a:lnSpc>
                <a:spcPts val="1240"/>
              </a:lnSpc>
              <a:spcBef>
                <a:spcPts val="130"/>
              </a:spcBef>
            </a:pPr>
            <a:r>
              <a:rPr dirty="0" sz="1050" spc="15">
                <a:latin typeface="Courier New"/>
                <a:cs typeface="Courier New"/>
              </a:rPr>
              <a:t>1: </a:t>
            </a:r>
            <a:r>
              <a:rPr dirty="0" baseline="5291" sz="1575" spc="15">
                <a:solidFill>
                  <a:srgbClr val="0000FF"/>
                </a:solidFill>
                <a:latin typeface="Courier New"/>
                <a:cs typeface="Courier New"/>
              </a:rPr>
              <a:t>package</a:t>
            </a:r>
            <a:r>
              <a:rPr dirty="0" baseline="5291" sz="1575" spc="-44">
                <a:solidFill>
                  <a:srgbClr val="0000FF"/>
                </a:solidFill>
                <a:latin typeface="Courier New"/>
                <a:cs typeface="Courier New"/>
              </a:rPr>
              <a:t> </a:t>
            </a:r>
            <a:r>
              <a:rPr dirty="0" baseline="5291" sz="1575" spc="15">
                <a:latin typeface="Courier New"/>
                <a:cs typeface="Courier New"/>
              </a:rPr>
              <a:t>com.java21days;</a:t>
            </a:r>
            <a:endParaRPr baseline="5291" sz="1575">
              <a:latin typeface="Courier New"/>
              <a:cs typeface="Courier New"/>
            </a:endParaRPr>
          </a:p>
          <a:p>
            <a:pPr marL="12700">
              <a:lnSpc>
                <a:spcPts val="1225"/>
              </a:lnSpc>
            </a:pPr>
            <a:r>
              <a:rPr dirty="0" sz="1050" spc="15">
                <a:latin typeface="Courier New"/>
                <a:cs typeface="Courier New"/>
              </a:rPr>
              <a:t>2:</a:t>
            </a:r>
            <a:endParaRPr sz="1050">
              <a:latin typeface="Courier New"/>
              <a:cs typeface="Courier New"/>
            </a:endParaRPr>
          </a:p>
          <a:p>
            <a:pPr marL="12700" marR="5080">
              <a:lnSpc>
                <a:spcPts val="1220"/>
              </a:lnSpc>
              <a:spcBef>
                <a:spcPts val="55"/>
              </a:spcBef>
            </a:pPr>
            <a:r>
              <a:rPr dirty="0" sz="1050" spc="15">
                <a:latin typeface="Courier New"/>
                <a:cs typeface="Courier New"/>
              </a:rPr>
              <a:t>3: </a:t>
            </a:r>
            <a:r>
              <a:rPr dirty="0" sz="1050" spc="10">
                <a:solidFill>
                  <a:srgbClr val="0000FF"/>
                </a:solidFill>
                <a:latin typeface="Courier New"/>
                <a:cs typeface="Courier New"/>
              </a:rPr>
              <a:t>public class </a:t>
            </a:r>
            <a:r>
              <a:rPr dirty="0" sz="1050" spc="10">
                <a:latin typeface="Courier New"/>
                <a:cs typeface="Courier New"/>
              </a:rPr>
              <a:t>Variables </a:t>
            </a:r>
            <a:r>
              <a:rPr dirty="0" sz="1050" spc="15">
                <a:latin typeface="Courier New"/>
                <a:cs typeface="Courier New"/>
              </a:rPr>
              <a:t>{  4:</a:t>
            </a:r>
            <a:endParaRPr sz="1050">
              <a:latin typeface="Courier New"/>
              <a:cs typeface="Courier New"/>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52740"/>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200" y="480179"/>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200" y="448167"/>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99" y="448167"/>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61"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59" y="457313"/>
            <a:ext cx="9525" cy="27940"/>
          </a:xfrm>
          <a:custGeom>
            <a:avLst/>
            <a:gdLst/>
            <a:ahLst/>
            <a:cxnLst/>
            <a:rect l="l" t="t" r="r" b="b"/>
            <a:pathLst>
              <a:path w="9525" h="27940">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txBox="1"/>
          <p:nvPr/>
        </p:nvSpPr>
        <p:spPr>
          <a:xfrm>
            <a:off x="444500" y="545232"/>
            <a:ext cx="6628130" cy="666115"/>
          </a:xfrm>
          <a:prstGeom prst="rect">
            <a:avLst/>
          </a:prstGeom>
        </p:spPr>
        <p:txBody>
          <a:bodyPr wrap="square" lIns="0" tIns="26670" rIns="0" bIns="0" rtlCol="0" vert="horz">
            <a:spAutoFit/>
          </a:bodyPr>
          <a:lstStyle/>
          <a:p>
            <a:pPr marL="12700" marR="5080">
              <a:lnSpc>
                <a:spcPts val="1660"/>
              </a:lnSpc>
              <a:spcBef>
                <a:spcPts val="210"/>
              </a:spcBef>
            </a:pPr>
            <a:r>
              <a:rPr dirty="0" sz="1450" spc="-10">
                <a:latin typeface="Times New Roman"/>
                <a:cs typeface="Times New Roman"/>
              </a:rPr>
              <a:t>Save the file by choosing File, Save. NetBeans automatically compiles the application if it  contains no errors. Run the program by choosing Run, Run File. This program produces  the output shown in </a:t>
            </a:r>
            <a:r>
              <a:rPr dirty="0" u="sng" sz="1450" spc="-10">
                <a:solidFill>
                  <a:srgbClr val="0000ED"/>
                </a:solidFill>
                <a:uFill>
                  <a:solidFill>
                    <a:srgbClr val="0000ED"/>
                  </a:solidFill>
                </a:uFill>
                <a:latin typeface="Times New Roman"/>
                <a:cs typeface="Times New Roman"/>
                <a:hlinkClick r:id="rId2" action="ppaction://hlinksldjump"/>
              </a:rPr>
              <a:t>Figure</a:t>
            </a:r>
            <a:r>
              <a:rPr dirty="0" u="sng" sz="1450" spc="10">
                <a:solidFill>
                  <a:srgbClr val="0000ED"/>
                </a:solidFill>
                <a:uFill>
                  <a:solidFill>
                    <a:srgbClr val="0000ED"/>
                  </a:solidFill>
                </a:uFill>
                <a:latin typeface="Times New Roman"/>
                <a:cs typeface="Times New Roman"/>
                <a:hlinkClick r:id="rId2" action="ppaction://hlinksldjump"/>
              </a:rPr>
              <a:t> </a:t>
            </a:r>
            <a:r>
              <a:rPr dirty="0" u="sng" sz="1450" spc="-5">
                <a:solidFill>
                  <a:srgbClr val="0000ED"/>
                </a:solidFill>
                <a:uFill>
                  <a:solidFill>
                    <a:srgbClr val="0000ED"/>
                  </a:solidFill>
                </a:uFill>
                <a:latin typeface="Times New Roman"/>
                <a:cs typeface="Times New Roman"/>
                <a:hlinkClick r:id="rId2" action="ppaction://hlinksldjump"/>
              </a:rPr>
              <a:t>2.1</a:t>
            </a:r>
            <a:r>
              <a:rPr dirty="0" sz="1450" spc="-5">
                <a:latin typeface="Times New Roman"/>
                <a:cs typeface="Times New Roman"/>
              </a:rPr>
              <a:t>.</a:t>
            </a:r>
            <a:endParaRPr sz="1450">
              <a:latin typeface="Times New Roman"/>
              <a:cs typeface="Times New Roman"/>
            </a:endParaRPr>
          </a:p>
        </p:txBody>
      </p:sp>
      <p:sp>
        <p:nvSpPr>
          <p:cNvPr id="9" name="object 9"/>
          <p:cNvSpPr/>
          <p:nvPr/>
        </p:nvSpPr>
        <p:spPr>
          <a:xfrm>
            <a:off x="1599844" y="1298778"/>
            <a:ext cx="4369460" cy="1353642"/>
          </a:xfrm>
          <a:prstGeom prst="rect">
            <a:avLst/>
          </a:prstGeom>
          <a:blipFill>
            <a:blip r:embed="rId3" cstate="print"/>
            <a:stretch>
              <a:fillRect/>
            </a:stretch>
          </a:blipFill>
        </p:spPr>
        <p:txBody>
          <a:bodyPr wrap="square" lIns="0" tIns="0" rIns="0" bIns="0" rtlCol="0"/>
          <a:lstStyle/>
          <a:p/>
        </p:txBody>
      </p:sp>
      <p:sp>
        <p:nvSpPr>
          <p:cNvPr id="10" name="object 10"/>
          <p:cNvSpPr txBox="1"/>
          <p:nvPr/>
        </p:nvSpPr>
        <p:spPr>
          <a:xfrm>
            <a:off x="444503" y="2630572"/>
            <a:ext cx="6633845" cy="7306309"/>
          </a:xfrm>
          <a:prstGeom prst="rect">
            <a:avLst/>
          </a:prstGeom>
        </p:spPr>
        <p:txBody>
          <a:bodyPr wrap="square" lIns="0" tIns="93345" rIns="0" bIns="0" rtlCol="0" vert="horz">
            <a:spAutoFit/>
          </a:bodyPr>
          <a:lstStyle/>
          <a:p>
            <a:pPr marL="1350645">
              <a:lnSpc>
                <a:spcPct val="100000"/>
              </a:lnSpc>
              <a:spcBef>
                <a:spcPts val="735"/>
              </a:spcBef>
            </a:pPr>
            <a:r>
              <a:rPr dirty="0" sz="1450" spc="-15" b="1">
                <a:solidFill>
                  <a:srgbClr val="666666"/>
                </a:solidFill>
                <a:latin typeface="Times New Roman"/>
                <a:cs typeface="Times New Roman"/>
              </a:rPr>
              <a:t>FIGURE </a:t>
            </a:r>
            <a:r>
              <a:rPr dirty="0" sz="1450" spc="-5" b="1">
                <a:solidFill>
                  <a:srgbClr val="666666"/>
                </a:solidFill>
                <a:latin typeface="Times New Roman"/>
                <a:cs typeface="Times New Roman"/>
              </a:rPr>
              <a:t>2.1 </a:t>
            </a:r>
            <a:r>
              <a:rPr dirty="0" sz="1450" spc="-10">
                <a:latin typeface="Times New Roman"/>
                <a:cs typeface="Times New Roman"/>
              </a:rPr>
              <a:t>Creating and displaying variable</a:t>
            </a:r>
            <a:r>
              <a:rPr dirty="0" sz="1450" spc="20">
                <a:latin typeface="Times New Roman"/>
                <a:cs typeface="Times New Roman"/>
              </a:rPr>
              <a:t> </a:t>
            </a:r>
            <a:r>
              <a:rPr dirty="0" sz="1450" spc="-10">
                <a:latin typeface="Times New Roman"/>
                <a:cs typeface="Times New Roman"/>
              </a:rPr>
              <a:t>values.</a:t>
            </a:r>
            <a:endParaRPr sz="1450">
              <a:latin typeface="Times New Roman"/>
              <a:cs typeface="Times New Roman"/>
            </a:endParaRPr>
          </a:p>
          <a:p>
            <a:pPr marL="12700" marR="135255" indent="-635">
              <a:lnSpc>
                <a:spcPct val="103499"/>
              </a:lnSpc>
              <a:spcBef>
                <a:spcPts val="580"/>
              </a:spcBef>
            </a:pPr>
            <a:r>
              <a:rPr dirty="0" sz="1450" spc="-10">
                <a:latin typeface="Times New Roman"/>
                <a:cs typeface="Times New Roman"/>
              </a:rPr>
              <a:t>The package name </a:t>
            </a:r>
            <a:r>
              <a:rPr dirty="0" sz="1450" spc="-5">
                <a:latin typeface="Times New Roman"/>
                <a:cs typeface="Times New Roman"/>
              </a:rPr>
              <a:t>of </a:t>
            </a:r>
            <a:r>
              <a:rPr dirty="0" sz="1450" spc="-10">
                <a:latin typeface="Times New Roman"/>
                <a:cs typeface="Times New Roman"/>
              </a:rPr>
              <a:t>the class is established by the </a:t>
            </a:r>
            <a:r>
              <a:rPr dirty="0" sz="1450" spc="-15">
                <a:latin typeface="Courier New"/>
                <a:cs typeface="Courier New"/>
              </a:rPr>
              <a:t>package</a:t>
            </a:r>
            <a:r>
              <a:rPr dirty="0" sz="1450" spc="-380">
                <a:latin typeface="Courier New"/>
                <a:cs typeface="Courier New"/>
              </a:rPr>
              <a:t> </a:t>
            </a:r>
            <a:r>
              <a:rPr dirty="0" sz="1450" spc="-10">
                <a:latin typeface="Times New Roman"/>
                <a:cs typeface="Times New Roman"/>
              </a:rPr>
              <a:t>statement, which must </a:t>
            </a:r>
            <a:r>
              <a:rPr dirty="0" sz="1450" spc="-5">
                <a:latin typeface="Times New Roman"/>
                <a:cs typeface="Times New Roman"/>
              </a:rPr>
              <a:t>be  </a:t>
            </a:r>
            <a:r>
              <a:rPr dirty="0" sz="1450" spc="-10">
                <a:latin typeface="Times New Roman"/>
                <a:cs typeface="Times New Roman"/>
              </a:rPr>
              <a:t>the first line </a:t>
            </a:r>
            <a:r>
              <a:rPr dirty="0" sz="1450" spc="-5">
                <a:latin typeface="Times New Roman"/>
                <a:cs typeface="Times New Roman"/>
              </a:rPr>
              <a:t>of a </a:t>
            </a:r>
            <a:r>
              <a:rPr dirty="0" sz="1450" spc="-10">
                <a:latin typeface="Times New Roman"/>
                <a:cs typeface="Times New Roman"/>
              </a:rPr>
              <a:t>Java program when it is</a:t>
            </a:r>
            <a:r>
              <a:rPr dirty="0" sz="1450" spc="30">
                <a:latin typeface="Times New Roman"/>
                <a:cs typeface="Times New Roman"/>
              </a:rPr>
              <a:t> </a:t>
            </a:r>
            <a:r>
              <a:rPr dirty="0" sz="1450" spc="-10">
                <a:latin typeface="Times New Roman"/>
                <a:cs typeface="Times New Roman"/>
              </a:rPr>
              <a:t>used:</a:t>
            </a:r>
            <a:endParaRPr sz="1450">
              <a:latin typeface="Times New Roman"/>
              <a:cs typeface="Times New Roman"/>
            </a:endParaRPr>
          </a:p>
          <a:p>
            <a:pPr marL="259079">
              <a:lnSpc>
                <a:spcPct val="100000"/>
              </a:lnSpc>
              <a:spcBef>
                <a:spcPts val="600"/>
              </a:spcBef>
            </a:pPr>
            <a:r>
              <a:rPr dirty="0" sz="1050" spc="10">
                <a:solidFill>
                  <a:srgbClr val="0000FF"/>
                </a:solidFill>
                <a:latin typeface="Courier New"/>
                <a:cs typeface="Courier New"/>
              </a:rPr>
              <a:t>package </a:t>
            </a:r>
            <a:r>
              <a:rPr dirty="0" sz="1050" spc="10">
                <a:latin typeface="Courier New"/>
                <a:cs typeface="Courier New"/>
              </a:rPr>
              <a:t>com.java21days;</a:t>
            </a:r>
            <a:endParaRPr sz="1050">
              <a:latin typeface="Courier New"/>
              <a:cs typeface="Courier New"/>
            </a:endParaRPr>
          </a:p>
          <a:p>
            <a:pPr marL="12700">
              <a:lnSpc>
                <a:spcPts val="1700"/>
              </a:lnSpc>
              <a:spcBef>
                <a:spcPts val="720"/>
              </a:spcBef>
            </a:pPr>
            <a:r>
              <a:rPr dirty="0" sz="1450" spc="-10">
                <a:latin typeface="Times New Roman"/>
                <a:cs typeface="Times New Roman"/>
              </a:rPr>
              <a:t>This class uses four local variables and </a:t>
            </a:r>
            <a:r>
              <a:rPr dirty="0" sz="1450" spc="-5">
                <a:latin typeface="Times New Roman"/>
                <a:cs typeface="Times New Roman"/>
              </a:rPr>
              <a:t>one </a:t>
            </a:r>
            <a:r>
              <a:rPr dirty="0" sz="1450" spc="-10">
                <a:latin typeface="Times New Roman"/>
                <a:cs typeface="Times New Roman"/>
              </a:rPr>
              <a:t>constant, making use</a:t>
            </a:r>
            <a:r>
              <a:rPr dirty="0" sz="1450" spc="50">
                <a:latin typeface="Times New Roman"/>
                <a:cs typeface="Times New Roman"/>
              </a:rPr>
              <a:t> </a:t>
            </a:r>
            <a:r>
              <a:rPr dirty="0" sz="1450" spc="-5">
                <a:latin typeface="Times New Roman"/>
                <a:cs typeface="Times New Roman"/>
              </a:rPr>
              <a:t>of</a:t>
            </a:r>
            <a:endParaRPr sz="1450">
              <a:latin typeface="Times New Roman"/>
              <a:cs typeface="Times New Roman"/>
            </a:endParaRPr>
          </a:p>
          <a:p>
            <a:pPr marL="12700">
              <a:lnSpc>
                <a:spcPts val="1700"/>
              </a:lnSpc>
            </a:pPr>
            <a:r>
              <a:rPr dirty="0" sz="1450" spc="-15">
                <a:latin typeface="Courier New"/>
                <a:cs typeface="Courier New"/>
              </a:rPr>
              <a:t>System.out.println()</a:t>
            </a:r>
            <a:r>
              <a:rPr dirty="0" sz="1450" spc="-480">
                <a:latin typeface="Courier New"/>
                <a:cs typeface="Courier New"/>
              </a:rPr>
              <a:t> </a:t>
            </a:r>
            <a:r>
              <a:rPr dirty="0" sz="1450" spc="-10">
                <a:latin typeface="Times New Roman"/>
                <a:cs typeface="Times New Roman"/>
              </a:rPr>
              <a:t>in lines 12–13 to produce output.</a:t>
            </a:r>
            <a:endParaRPr sz="1450">
              <a:latin typeface="Times New Roman"/>
              <a:cs typeface="Times New Roman"/>
            </a:endParaRPr>
          </a:p>
          <a:p>
            <a:pPr marL="12700" marR="114935" indent="-635">
              <a:lnSpc>
                <a:spcPct val="103499"/>
              </a:lnSpc>
              <a:spcBef>
                <a:spcPts val="720"/>
              </a:spcBef>
            </a:pPr>
            <a:r>
              <a:rPr dirty="0" sz="1450" spc="-15">
                <a:latin typeface="Courier New"/>
                <a:cs typeface="Courier New"/>
              </a:rPr>
              <a:t>System.out.println()</a:t>
            </a:r>
            <a:r>
              <a:rPr dirty="0" sz="1450" spc="-370">
                <a:latin typeface="Courier New"/>
                <a:cs typeface="Courier New"/>
              </a:rPr>
              <a:t> </a:t>
            </a:r>
            <a:r>
              <a:rPr dirty="0" sz="1450" spc="-10">
                <a:latin typeface="Times New Roman"/>
                <a:cs typeface="Times New Roman"/>
              </a:rPr>
              <a:t>is </a:t>
            </a:r>
            <a:r>
              <a:rPr dirty="0" sz="1450" spc="-5">
                <a:latin typeface="Times New Roman"/>
                <a:cs typeface="Times New Roman"/>
              </a:rPr>
              <a:t>a </a:t>
            </a:r>
            <a:r>
              <a:rPr dirty="0" sz="1450" spc="-10">
                <a:latin typeface="Times New Roman"/>
                <a:cs typeface="Times New Roman"/>
              </a:rPr>
              <a:t>method called to display strings and other information  to the standard output device, which usually is the</a:t>
            </a:r>
            <a:r>
              <a:rPr dirty="0" sz="1450" spc="40">
                <a:latin typeface="Times New Roman"/>
                <a:cs typeface="Times New Roman"/>
              </a:rPr>
              <a:t> </a:t>
            </a:r>
            <a:r>
              <a:rPr dirty="0" sz="1450" spc="-20">
                <a:latin typeface="Times New Roman"/>
                <a:cs typeface="Times New Roman"/>
              </a:rPr>
              <a:t>monitor.</a:t>
            </a:r>
            <a:endParaRPr sz="1450">
              <a:latin typeface="Times New Roman"/>
              <a:cs typeface="Times New Roman"/>
            </a:endParaRPr>
          </a:p>
          <a:p>
            <a:pPr marL="12700" marR="26034" indent="-635">
              <a:lnSpc>
                <a:spcPct val="99300"/>
              </a:lnSpc>
              <a:spcBef>
                <a:spcPts val="645"/>
              </a:spcBef>
            </a:pPr>
            <a:r>
              <a:rPr dirty="0" sz="1450" spc="-10">
                <a:latin typeface="Times New Roman"/>
                <a:cs typeface="Times New Roman"/>
              </a:rPr>
              <a:t>This method takes </a:t>
            </a:r>
            <a:r>
              <a:rPr dirty="0" sz="1450" spc="-5">
                <a:latin typeface="Times New Roman"/>
                <a:cs typeface="Times New Roman"/>
              </a:rPr>
              <a:t>a </a:t>
            </a:r>
            <a:r>
              <a:rPr dirty="0" sz="1450" spc="-10">
                <a:latin typeface="Times New Roman"/>
                <a:cs typeface="Times New Roman"/>
              </a:rPr>
              <a:t>single </a:t>
            </a:r>
            <a:r>
              <a:rPr dirty="0" sz="1450" spc="-15">
                <a:latin typeface="Times New Roman"/>
                <a:cs typeface="Times New Roman"/>
              </a:rPr>
              <a:t>argument </a:t>
            </a:r>
            <a:r>
              <a:rPr dirty="0" sz="1450" spc="-10">
                <a:latin typeface="Times New Roman"/>
                <a:cs typeface="Times New Roman"/>
              </a:rPr>
              <a:t>within its parentheses: </a:t>
            </a:r>
            <a:r>
              <a:rPr dirty="0" sz="1450" spc="-5">
                <a:latin typeface="Times New Roman"/>
                <a:cs typeface="Times New Roman"/>
              </a:rPr>
              <a:t>a </a:t>
            </a:r>
            <a:r>
              <a:rPr dirty="0" sz="1450" spc="-10">
                <a:latin typeface="Times New Roman"/>
                <a:cs typeface="Times New Roman"/>
              </a:rPr>
              <a:t>string. </a:t>
            </a:r>
            <a:r>
              <a:rPr dirty="0" sz="1450" spc="-60">
                <a:latin typeface="Times New Roman"/>
                <a:cs typeface="Times New Roman"/>
              </a:rPr>
              <a:t>To </a:t>
            </a:r>
            <a:r>
              <a:rPr dirty="0" sz="1450" spc="-10">
                <a:latin typeface="Times New Roman"/>
                <a:cs typeface="Times New Roman"/>
              </a:rPr>
              <a:t>present more than  </a:t>
            </a:r>
            <a:r>
              <a:rPr dirty="0" sz="1450" spc="-5">
                <a:latin typeface="Times New Roman"/>
                <a:cs typeface="Times New Roman"/>
              </a:rPr>
              <a:t>one </a:t>
            </a:r>
            <a:r>
              <a:rPr dirty="0" sz="1450" spc="-10">
                <a:latin typeface="Times New Roman"/>
                <a:cs typeface="Times New Roman"/>
              </a:rPr>
              <a:t>variable </a:t>
            </a:r>
            <a:r>
              <a:rPr dirty="0" sz="1450" spc="-5">
                <a:latin typeface="Times New Roman"/>
                <a:cs typeface="Times New Roman"/>
              </a:rPr>
              <a:t>or </a:t>
            </a:r>
            <a:r>
              <a:rPr dirty="0" sz="1450" spc="-10">
                <a:latin typeface="Times New Roman"/>
                <a:cs typeface="Times New Roman"/>
              </a:rPr>
              <a:t>literal as the </a:t>
            </a:r>
            <a:r>
              <a:rPr dirty="0" sz="1450" spc="-15">
                <a:latin typeface="Times New Roman"/>
                <a:cs typeface="Times New Roman"/>
              </a:rPr>
              <a:t>argument </a:t>
            </a:r>
            <a:r>
              <a:rPr dirty="0" sz="1450" spc="-10">
                <a:latin typeface="Times New Roman"/>
                <a:cs typeface="Times New Roman"/>
              </a:rPr>
              <a:t>to </a:t>
            </a:r>
            <a:r>
              <a:rPr dirty="0" sz="1450" spc="-15">
                <a:latin typeface="Courier New"/>
                <a:cs typeface="Courier New"/>
              </a:rPr>
              <a:t>println()</a:t>
            </a:r>
            <a:r>
              <a:rPr dirty="0" sz="1450" spc="-15">
                <a:latin typeface="Times New Roman"/>
                <a:cs typeface="Times New Roman"/>
              </a:rPr>
              <a:t>, </a:t>
            </a:r>
            <a:r>
              <a:rPr dirty="0" sz="1450" spc="-10">
                <a:latin typeface="Times New Roman"/>
                <a:cs typeface="Times New Roman"/>
              </a:rPr>
              <a:t>the </a:t>
            </a:r>
            <a:r>
              <a:rPr dirty="0" sz="1450" spc="-10">
                <a:latin typeface="Courier New"/>
                <a:cs typeface="Courier New"/>
              </a:rPr>
              <a:t>+ </a:t>
            </a:r>
            <a:r>
              <a:rPr dirty="0" sz="1450" spc="-10">
                <a:latin typeface="Times New Roman"/>
                <a:cs typeface="Times New Roman"/>
              </a:rPr>
              <a:t>operator combines the  elements into </a:t>
            </a:r>
            <a:r>
              <a:rPr dirty="0" sz="1450" spc="-5">
                <a:latin typeface="Times New Roman"/>
                <a:cs typeface="Times New Roman"/>
              </a:rPr>
              <a:t>a </a:t>
            </a:r>
            <a:r>
              <a:rPr dirty="0" sz="1450" spc="-10">
                <a:latin typeface="Times New Roman"/>
                <a:cs typeface="Times New Roman"/>
              </a:rPr>
              <a:t>single</a:t>
            </a:r>
            <a:r>
              <a:rPr dirty="0" sz="1450">
                <a:latin typeface="Times New Roman"/>
                <a:cs typeface="Times New Roman"/>
              </a:rPr>
              <a:t> </a:t>
            </a:r>
            <a:r>
              <a:rPr dirty="0" sz="1450" spc="-10">
                <a:latin typeface="Times New Roman"/>
                <a:cs typeface="Times New Roman"/>
              </a:rPr>
              <a:t>string.</a:t>
            </a:r>
            <a:endParaRPr sz="1450">
              <a:latin typeface="Times New Roman"/>
              <a:cs typeface="Times New Roman"/>
            </a:endParaRPr>
          </a:p>
          <a:p>
            <a:pPr marL="12700" marR="5080" indent="-635">
              <a:lnSpc>
                <a:spcPct val="103499"/>
              </a:lnSpc>
              <a:spcBef>
                <a:spcPts val="580"/>
              </a:spcBef>
            </a:pPr>
            <a:r>
              <a:rPr dirty="0" sz="1450" spc="-10">
                <a:latin typeface="Times New Roman"/>
                <a:cs typeface="Times New Roman"/>
              </a:rPr>
              <a:t>Java also has </a:t>
            </a:r>
            <a:r>
              <a:rPr dirty="0" sz="1450" spc="-5">
                <a:latin typeface="Times New Roman"/>
                <a:cs typeface="Times New Roman"/>
              </a:rPr>
              <a:t>a </a:t>
            </a:r>
            <a:r>
              <a:rPr dirty="0" sz="1450" spc="-15">
                <a:latin typeface="Courier New"/>
                <a:cs typeface="Courier New"/>
              </a:rPr>
              <a:t>System.out.print() </a:t>
            </a:r>
            <a:r>
              <a:rPr dirty="0" sz="1450" spc="-10">
                <a:latin typeface="Times New Roman"/>
                <a:cs typeface="Times New Roman"/>
              </a:rPr>
              <a:t>method that displays </a:t>
            </a:r>
            <a:r>
              <a:rPr dirty="0" sz="1450" spc="-5">
                <a:latin typeface="Times New Roman"/>
                <a:cs typeface="Times New Roman"/>
              </a:rPr>
              <a:t>a </a:t>
            </a:r>
            <a:r>
              <a:rPr dirty="0" sz="1450" spc="-10">
                <a:latin typeface="Times New Roman"/>
                <a:cs typeface="Times New Roman"/>
              </a:rPr>
              <a:t>string without  terminating</a:t>
            </a:r>
            <a:r>
              <a:rPr dirty="0" sz="1450">
                <a:latin typeface="Times New Roman"/>
                <a:cs typeface="Times New Roman"/>
              </a:rPr>
              <a:t> </a:t>
            </a:r>
            <a:r>
              <a:rPr dirty="0" sz="1450" spc="-10">
                <a:latin typeface="Times New Roman"/>
                <a:cs typeface="Times New Roman"/>
              </a:rPr>
              <a:t>it</a:t>
            </a:r>
            <a:r>
              <a:rPr dirty="0" sz="1450" spc="5">
                <a:latin typeface="Times New Roman"/>
                <a:cs typeface="Times New Roman"/>
              </a:rPr>
              <a:t> </a:t>
            </a:r>
            <a:r>
              <a:rPr dirty="0" sz="1450" spc="-10">
                <a:latin typeface="Times New Roman"/>
                <a:cs typeface="Times New Roman"/>
              </a:rPr>
              <a:t>with</a:t>
            </a:r>
            <a:r>
              <a:rPr dirty="0" sz="1450">
                <a:latin typeface="Times New Roman"/>
                <a:cs typeface="Times New Roman"/>
              </a:rPr>
              <a:t> </a:t>
            </a:r>
            <a:r>
              <a:rPr dirty="0" sz="1450" spc="-5">
                <a:latin typeface="Times New Roman"/>
                <a:cs typeface="Times New Roman"/>
              </a:rPr>
              <a:t>a</a:t>
            </a:r>
            <a:r>
              <a:rPr dirty="0" sz="1450" spc="5">
                <a:latin typeface="Times New Roman"/>
                <a:cs typeface="Times New Roman"/>
              </a:rPr>
              <a:t> </a:t>
            </a:r>
            <a:r>
              <a:rPr dirty="0" sz="1450" spc="-10">
                <a:latin typeface="Times New Roman"/>
                <a:cs typeface="Times New Roman"/>
              </a:rPr>
              <a:t>newline</a:t>
            </a:r>
            <a:r>
              <a:rPr dirty="0" sz="1450" spc="5">
                <a:latin typeface="Times New Roman"/>
                <a:cs typeface="Times New Roman"/>
              </a:rPr>
              <a:t> </a:t>
            </a:r>
            <a:r>
              <a:rPr dirty="0" sz="1450" spc="-20">
                <a:latin typeface="Times New Roman"/>
                <a:cs typeface="Times New Roman"/>
              </a:rPr>
              <a:t>character.</a:t>
            </a:r>
            <a:r>
              <a:rPr dirty="0" sz="1450">
                <a:latin typeface="Times New Roman"/>
                <a:cs typeface="Times New Roman"/>
              </a:rPr>
              <a:t> </a:t>
            </a:r>
            <a:r>
              <a:rPr dirty="0" sz="1450" spc="-60">
                <a:latin typeface="Times New Roman"/>
                <a:cs typeface="Times New Roman"/>
              </a:rPr>
              <a:t>You</a:t>
            </a:r>
            <a:r>
              <a:rPr dirty="0" sz="1450" spc="5">
                <a:latin typeface="Times New Roman"/>
                <a:cs typeface="Times New Roman"/>
              </a:rPr>
              <a:t> </a:t>
            </a:r>
            <a:r>
              <a:rPr dirty="0" sz="1450" spc="-10">
                <a:latin typeface="Times New Roman"/>
                <a:cs typeface="Times New Roman"/>
              </a:rPr>
              <a:t>can</a:t>
            </a:r>
            <a:r>
              <a:rPr dirty="0" sz="1450" spc="5">
                <a:latin typeface="Times New Roman"/>
                <a:cs typeface="Times New Roman"/>
              </a:rPr>
              <a:t> </a:t>
            </a:r>
            <a:r>
              <a:rPr dirty="0" sz="1450" spc="-10">
                <a:latin typeface="Times New Roman"/>
                <a:cs typeface="Times New Roman"/>
              </a:rPr>
              <a:t>call</a:t>
            </a:r>
            <a:r>
              <a:rPr dirty="0" sz="1450">
                <a:latin typeface="Times New Roman"/>
                <a:cs typeface="Times New Roman"/>
              </a:rPr>
              <a:t> </a:t>
            </a:r>
            <a:r>
              <a:rPr dirty="0" sz="1450" spc="-15">
                <a:latin typeface="Courier New"/>
                <a:cs typeface="Courier New"/>
              </a:rPr>
              <a:t>print()</a:t>
            </a:r>
            <a:r>
              <a:rPr dirty="0" sz="1450" spc="-505">
                <a:latin typeface="Courier New"/>
                <a:cs typeface="Courier New"/>
              </a:rPr>
              <a:t> </a:t>
            </a:r>
            <a:r>
              <a:rPr dirty="0" sz="1450" spc="-10">
                <a:latin typeface="Times New Roman"/>
                <a:cs typeface="Times New Roman"/>
              </a:rPr>
              <a:t>instead</a:t>
            </a:r>
            <a:r>
              <a:rPr dirty="0" sz="1450" spc="5">
                <a:latin typeface="Times New Roman"/>
                <a:cs typeface="Times New Roman"/>
              </a:rPr>
              <a:t> </a:t>
            </a:r>
            <a:r>
              <a:rPr dirty="0" sz="1450" spc="-5">
                <a:latin typeface="Times New Roman"/>
                <a:cs typeface="Times New Roman"/>
              </a:rPr>
              <a:t>of</a:t>
            </a:r>
            <a:r>
              <a:rPr dirty="0" sz="1450">
                <a:latin typeface="Times New Roman"/>
                <a:cs typeface="Times New Roman"/>
              </a:rPr>
              <a:t> </a:t>
            </a:r>
            <a:r>
              <a:rPr dirty="0" sz="1450" spc="-15">
                <a:latin typeface="Courier New"/>
                <a:cs typeface="Courier New"/>
              </a:rPr>
              <a:t>println()</a:t>
            </a:r>
            <a:r>
              <a:rPr dirty="0" sz="1450" spc="-505">
                <a:latin typeface="Courier New"/>
                <a:cs typeface="Courier New"/>
              </a:rPr>
              <a:t> </a:t>
            </a:r>
            <a:r>
              <a:rPr dirty="0" sz="1450" spc="-10">
                <a:latin typeface="Times New Roman"/>
                <a:cs typeface="Times New Roman"/>
              </a:rPr>
              <a:t>to  display several strings on the same</a:t>
            </a:r>
            <a:r>
              <a:rPr dirty="0" sz="1450" spc="20">
                <a:latin typeface="Times New Roman"/>
                <a:cs typeface="Times New Roman"/>
              </a:rPr>
              <a:t> </a:t>
            </a:r>
            <a:r>
              <a:rPr dirty="0" sz="1450" spc="-10">
                <a:latin typeface="Times New Roman"/>
                <a:cs typeface="Times New Roman"/>
              </a:rPr>
              <a:t>line.</a:t>
            </a:r>
            <a:endParaRPr sz="1450">
              <a:latin typeface="Times New Roman"/>
              <a:cs typeface="Times New Roman"/>
            </a:endParaRPr>
          </a:p>
          <a:p>
            <a:pPr marL="12700">
              <a:lnSpc>
                <a:spcPct val="100000"/>
              </a:lnSpc>
              <a:spcBef>
                <a:spcPts val="1370"/>
              </a:spcBef>
            </a:pPr>
            <a:r>
              <a:rPr dirty="0" sz="1650" b="1">
                <a:latin typeface="Times New Roman"/>
                <a:cs typeface="Times New Roman"/>
              </a:rPr>
              <a:t>Comments</a:t>
            </a:r>
            <a:endParaRPr sz="1650">
              <a:latin typeface="Times New Roman"/>
              <a:cs typeface="Times New Roman"/>
            </a:endParaRPr>
          </a:p>
          <a:p>
            <a:pPr marL="12700" marR="152400">
              <a:lnSpc>
                <a:spcPts val="1660"/>
              </a:lnSpc>
              <a:spcBef>
                <a:spcPts val="790"/>
              </a:spcBef>
            </a:pPr>
            <a:r>
              <a:rPr dirty="0" sz="1450" spc="-10">
                <a:latin typeface="Times New Roman"/>
                <a:cs typeface="Times New Roman"/>
              </a:rPr>
              <a:t>One </a:t>
            </a:r>
            <a:r>
              <a:rPr dirty="0" sz="1450" spc="-5">
                <a:latin typeface="Times New Roman"/>
                <a:cs typeface="Times New Roman"/>
              </a:rPr>
              <a:t>of </a:t>
            </a:r>
            <a:r>
              <a:rPr dirty="0" sz="1450" spc="-10">
                <a:latin typeface="Times New Roman"/>
                <a:cs typeface="Times New Roman"/>
              </a:rPr>
              <a:t>the most </a:t>
            </a:r>
            <a:r>
              <a:rPr dirty="0" sz="1450" spc="-15">
                <a:latin typeface="Times New Roman"/>
                <a:cs typeface="Times New Roman"/>
              </a:rPr>
              <a:t>effective </a:t>
            </a:r>
            <a:r>
              <a:rPr dirty="0" sz="1450" spc="-10">
                <a:latin typeface="Times New Roman"/>
                <a:cs typeface="Times New Roman"/>
              </a:rPr>
              <a:t>ways to improve </a:t>
            </a:r>
            <a:r>
              <a:rPr dirty="0" sz="1450" spc="-5">
                <a:latin typeface="Times New Roman"/>
                <a:cs typeface="Times New Roman"/>
              </a:rPr>
              <a:t>a </a:t>
            </a:r>
            <a:r>
              <a:rPr dirty="0" sz="1450" spc="-20">
                <a:latin typeface="Times New Roman"/>
                <a:cs typeface="Times New Roman"/>
              </a:rPr>
              <a:t>program’s </a:t>
            </a:r>
            <a:r>
              <a:rPr dirty="0" sz="1450" spc="-10">
                <a:latin typeface="Times New Roman"/>
                <a:cs typeface="Times New Roman"/>
              </a:rPr>
              <a:t>readability is to use comments.  These are text included in </a:t>
            </a:r>
            <a:r>
              <a:rPr dirty="0" sz="1450" spc="-5">
                <a:latin typeface="Times New Roman"/>
                <a:cs typeface="Times New Roman"/>
              </a:rPr>
              <a:t>a </a:t>
            </a:r>
            <a:r>
              <a:rPr dirty="0" sz="1450" spc="-10">
                <a:latin typeface="Times New Roman"/>
                <a:cs typeface="Times New Roman"/>
              </a:rPr>
              <a:t>program that explains </a:t>
            </a:r>
            <a:r>
              <a:rPr dirty="0" sz="1450" spc="-25">
                <a:latin typeface="Times New Roman"/>
                <a:cs typeface="Times New Roman"/>
              </a:rPr>
              <a:t>what’s </a:t>
            </a:r>
            <a:r>
              <a:rPr dirty="0" sz="1450" spc="-10">
                <a:latin typeface="Times New Roman"/>
                <a:cs typeface="Times New Roman"/>
              </a:rPr>
              <a:t>going on in the code. The Java  compiler ignores comments when preparing </a:t>
            </a:r>
            <a:r>
              <a:rPr dirty="0" sz="1450" spc="-5">
                <a:latin typeface="Times New Roman"/>
                <a:cs typeface="Times New Roman"/>
              </a:rPr>
              <a:t>a </a:t>
            </a:r>
            <a:r>
              <a:rPr dirty="0" sz="1450" spc="-10">
                <a:latin typeface="Times New Roman"/>
                <a:cs typeface="Times New Roman"/>
              </a:rPr>
              <a:t>bytecode version </a:t>
            </a:r>
            <a:r>
              <a:rPr dirty="0" sz="1450" spc="-5">
                <a:latin typeface="Times New Roman"/>
                <a:cs typeface="Times New Roman"/>
              </a:rPr>
              <a:t>of a </a:t>
            </a:r>
            <a:r>
              <a:rPr dirty="0" sz="1450" spc="-10">
                <a:latin typeface="Times New Roman"/>
                <a:cs typeface="Times New Roman"/>
              </a:rPr>
              <a:t>Java source file that  can </a:t>
            </a:r>
            <a:r>
              <a:rPr dirty="0" sz="1450" spc="-5">
                <a:latin typeface="Times New Roman"/>
                <a:cs typeface="Times New Roman"/>
              </a:rPr>
              <a:t>be </a:t>
            </a:r>
            <a:r>
              <a:rPr dirty="0" sz="1450" spc="-10">
                <a:latin typeface="Times New Roman"/>
                <a:cs typeface="Times New Roman"/>
              </a:rPr>
              <a:t>run as </a:t>
            </a:r>
            <a:r>
              <a:rPr dirty="0" sz="1450" spc="-5">
                <a:latin typeface="Times New Roman"/>
                <a:cs typeface="Times New Roman"/>
              </a:rPr>
              <a:t>a </a:t>
            </a:r>
            <a:r>
              <a:rPr dirty="0" sz="1450" spc="-10">
                <a:latin typeface="Times New Roman"/>
                <a:cs typeface="Times New Roman"/>
              </a:rPr>
              <a:t>class, so </a:t>
            </a:r>
            <a:r>
              <a:rPr dirty="0" sz="1450" spc="-20">
                <a:latin typeface="Times New Roman"/>
                <a:cs typeface="Times New Roman"/>
              </a:rPr>
              <a:t>there’s </a:t>
            </a:r>
            <a:r>
              <a:rPr dirty="0" sz="1450" spc="-10">
                <a:latin typeface="Times New Roman"/>
                <a:cs typeface="Times New Roman"/>
              </a:rPr>
              <a:t>no penalty for using</a:t>
            </a:r>
            <a:r>
              <a:rPr dirty="0" sz="1450" spc="50">
                <a:latin typeface="Times New Roman"/>
                <a:cs typeface="Times New Roman"/>
              </a:rPr>
              <a:t> </a:t>
            </a:r>
            <a:r>
              <a:rPr dirty="0" sz="1450" spc="-10">
                <a:latin typeface="Times New Roman"/>
                <a:cs typeface="Times New Roman"/>
              </a:rPr>
              <a:t>them.</a:t>
            </a:r>
            <a:endParaRPr sz="1450">
              <a:latin typeface="Times New Roman"/>
              <a:cs typeface="Times New Roman"/>
            </a:endParaRPr>
          </a:p>
          <a:p>
            <a:pPr marL="12700">
              <a:lnSpc>
                <a:spcPct val="100000"/>
              </a:lnSpc>
              <a:spcBef>
                <a:spcPts val="585"/>
              </a:spcBef>
            </a:pPr>
            <a:r>
              <a:rPr dirty="0" sz="1450" spc="-60">
                <a:latin typeface="Times New Roman"/>
                <a:cs typeface="Times New Roman"/>
              </a:rPr>
              <a:t>You </a:t>
            </a:r>
            <a:r>
              <a:rPr dirty="0" sz="1450" spc="-10">
                <a:latin typeface="Times New Roman"/>
                <a:cs typeface="Times New Roman"/>
              </a:rPr>
              <a:t>can use three kinds </a:t>
            </a:r>
            <a:r>
              <a:rPr dirty="0" sz="1450" spc="-5">
                <a:latin typeface="Times New Roman"/>
                <a:cs typeface="Times New Roman"/>
              </a:rPr>
              <a:t>of </a:t>
            </a:r>
            <a:r>
              <a:rPr dirty="0" sz="1450" spc="-10">
                <a:latin typeface="Times New Roman"/>
                <a:cs typeface="Times New Roman"/>
              </a:rPr>
              <a:t>comments in Java</a:t>
            </a:r>
            <a:r>
              <a:rPr dirty="0" sz="1450" spc="80">
                <a:latin typeface="Times New Roman"/>
                <a:cs typeface="Times New Roman"/>
              </a:rPr>
              <a:t> </a:t>
            </a:r>
            <a:r>
              <a:rPr dirty="0" sz="1450" spc="-10">
                <a:latin typeface="Times New Roman"/>
                <a:cs typeface="Times New Roman"/>
              </a:rPr>
              <a:t>programs.</a:t>
            </a:r>
            <a:endParaRPr sz="1450">
              <a:latin typeface="Times New Roman"/>
              <a:cs typeface="Times New Roman"/>
            </a:endParaRPr>
          </a:p>
          <a:p>
            <a:pPr marL="12700" marR="78105" indent="-635">
              <a:lnSpc>
                <a:spcPct val="99300"/>
              </a:lnSpc>
              <a:spcBef>
                <a:spcPts val="650"/>
              </a:spcBef>
            </a:pPr>
            <a:r>
              <a:rPr dirty="0" sz="1450" spc="-10">
                <a:latin typeface="Times New Roman"/>
                <a:cs typeface="Times New Roman"/>
              </a:rPr>
              <a:t>A single-line comment is preceded by two slash characters </a:t>
            </a:r>
            <a:r>
              <a:rPr dirty="0" sz="1450" spc="-10">
                <a:latin typeface="Courier New"/>
                <a:cs typeface="Courier New"/>
              </a:rPr>
              <a:t>//</a:t>
            </a:r>
            <a:r>
              <a:rPr dirty="0" sz="1450" spc="-10">
                <a:latin typeface="Times New Roman"/>
                <a:cs typeface="Times New Roman"/>
              </a:rPr>
              <a:t>. Everything from the  slashes to the end </a:t>
            </a:r>
            <a:r>
              <a:rPr dirty="0" sz="1450" spc="-5">
                <a:latin typeface="Times New Roman"/>
                <a:cs typeface="Times New Roman"/>
              </a:rPr>
              <a:t>of </a:t>
            </a:r>
            <a:r>
              <a:rPr dirty="0" sz="1450" spc="-10">
                <a:latin typeface="Times New Roman"/>
                <a:cs typeface="Times New Roman"/>
              </a:rPr>
              <a:t>the line is considered </a:t>
            </a:r>
            <a:r>
              <a:rPr dirty="0" sz="1450" spc="-5">
                <a:latin typeface="Times New Roman"/>
                <a:cs typeface="Times New Roman"/>
              </a:rPr>
              <a:t>a </a:t>
            </a:r>
            <a:r>
              <a:rPr dirty="0" sz="1450" spc="-10">
                <a:latin typeface="Times New Roman"/>
                <a:cs typeface="Times New Roman"/>
              </a:rPr>
              <a:t>comment and is disregarded by the </a:t>
            </a:r>
            <a:r>
              <a:rPr dirty="0" sz="1450" spc="-15">
                <a:latin typeface="Times New Roman"/>
                <a:cs typeface="Times New Roman"/>
              </a:rPr>
              <a:t>compiler,  </a:t>
            </a:r>
            <a:r>
              <a:rPr dirty="0" sz="1450" spc="-10">
                <a:latin typeface="Times New Roman"/>
                <a:cs typeface="Times New Roman"/>
              </a:rPr>
              <a:t>as in the following</a:t>
            </a:r>
            <a:r>
              <a:rPr dirty="0" sz="1450" spc="5">
                <a:latin typeface="Times New Roman"/>
                <a:cs typeface="Times New Roman"/>
              </a:rPr>
              <a:t> </a:t>
            </a:r>
            <a:r>
              <a:rPr dirty="0" sz="1450" spc="-10">
                <a:latin typeface="Times New Roman"/>
                <a:cs typeface="Times New Roman"/>
              </a:rPr>
              <a:t>statement:</a:t>
            </a:r>
            <a:endParaRPr sz="1450">
              <a:latin typeface="Times New Roman"/>
              <a:cs typeface="Times New Roman"/>
            </a:endParaRPr>
          </a:p>
          <a:p>
            <a:pPr>
              <a:lnSpc>
                <a:spcPct val="100000"/>
              </a:lnSpc>
              <a:spcBef>
                <a:spcPts val="5"/>
              </a:spcBef>
            </a:pPr>
            <a:endParaRPr sz="2150">
              <a:latin typeface="Times New Roman"/>
              <a:cs typeface="Times New Roman"/>
            </a:endParaRPr>
          </a:p>
          <a:p>
            <a:pPr marL="259079">
              <a:lnSpc>
                <a:spcPct val="100000"/>
              </a:lnSpc>
            </a:pPr>
            <a:r>
              <a:rPr dirty="0" sz="1050" spc="10">
                <a:solidFill>
                  <a:srgbClr val="0000FF"/>
                </a:solidFill>
                <a:latin typeface="Courier New"/>
                <a:cs typeface="Courier New"/>
              </a:rPr>
              <a:t>int </a:t>
            </a:r>
            <a:r>
              <a:rPr dirty="0" sz="1050" spc="10">
                <a:latin typeface="Courier New"/>
                <a:cs typeface="Courier New"/>
              </a:rPr>
              <a:t>creditHours </a:t>
            </a:r>
            <a:r>
              <a:rPr dirty="0" sz="1050" spc="15">
                <a:latin typeface="Courier New"/>
                <a:cs typeface="Courier New"/>
              </a:rPr>
              <a:t>= 3; </a:t>
            </a:r>
            <a:r>
              <a:rPr dirty="0" sz="1050" spc="15">
                <a:solidFill>
                  <a:srgbClr val="6D6E70"/>
                </a:solidFill>
                <a:latin typeface="Courier New"/>
                <a:cs typeface="Courier New"/>
              </a:rPr>
              <a:t>// </a:t>
            </a:r>
            <a:r>
              <a:rPr dirty="0" sz="1050" spc="10">
                <a:solidFill>
                  <a:srgbClr val="6D6E70"/>
                </a:solidFill>
                <a:latin typeface="Courier New"/>
                <a:cs typeface="Courier New"/>
              </a:rPr>
              <a:t>set </a:t>
            </a:r>
            <a:r>
              <a:rPr dirty="0" sz="1050" spc="15">
                <a:solidFill>
                  <a:srgbClr val="6D6E70"/>
                </a:solidFill>
                <a:latin typeface="Courier New"/>
                <a:cs typeface="Courier New"/>
              </a:rPr>
              <a:t>up </a:t>
            </a:r>
            <a:r>
              <a:rPr dirty="0" sz="1050" spc="10">
                <a:solidFill>
                  <a:srgbClr val="6D6E70"/>
                </a:solidFill>
                <a:latin typeface="Courier New"/>
                <a:cs typeface="Courier New"/>
              </a:rPr>
              <a:t>credit hours for</a:t>
            </a:r>
            <a:r>
              <a:rPr dirty="0" sz="1050" spc="50">
                <a:solidFill>
                  <a:srgbClr val="6D6E70"/>
                </a:solidFill>
                <a:latin typeface="Courier New"/>
                <a:cs typeface="Courier New"/>
              </a:rPr>
              <a:t> </a:t>
            </a:r>
            <a:r>
              <a:rPr dirty="0" sz="1050" spc="10">
                <a:solidFill>
                  <a:srgbClr val="6D6E70"/>
                </a:solidFill>
                <a:latin typeface="Courier New"/>
                <a:cs typeface="Courier New"/>
              </a:rPr>
              <a:t>course</a:t>
            </a:r>
            <a:endParaRPr sz="1050">
              <a:latin typeface="Courier New"/>
              <a:cs typeface="Courier New"/>
            </a:endParaRPr>
          </a:p>
          <a:p>
            <a:pPr marL="12700" marR="217804">
              <a:lnSpc>
                <a:spcPts val="1660"/>
              </a:lnSpc>
              <a:spcBef>
                <a:spcPts val="835"/>
              </a:spcBef>
            </a:pPr>
            <a:r>
              <a:rPr dirty="0" sz="1450" spc="-10">
                <a:latin typeface="Times New Roman"/>
                <a:cs typeface="Times New Roman"/>
              </a:rPr>
              <a:t>Everything from the slashes onward is ignored. As far as the compiler is concerned, the  preceding line is the same as</a:t>
            </a:r>
            <a:r>
              <a:rPr dirty="0" sz="1450" spc="15">
                <a:latin typeface="Times New Roman"/>
                <a:cs typeface="Times New Roman"/>
              </a:rPr>
              <a:t> </a:t>
            </a:r>
            <a:r>
              <a:rPr dirty="0" sz="1450" spc="-10">
                <a:latin typeface="Times New Roman"/>
                <a:cs typeface="Times New Roman"/>
              </a:rPr>
              <a:t>this:</a:t>
            </a:r>
            <a:endParaRPr sz="1450">
              <a:latin typeface="Times New Roman"/>
              <a:cs typeface="Times New Roman"/>
            </a:endParaRPr>
          </a:p>
          <a:p>
            <a:pPr marL="259079">
              <a:lnSpc>
                <a:spcPct val="100000"/>
              </a:lnSpc>
              <a:spcBef>
                <a:spcPts val="560"/>
              </a:spcBef>
            </a:pPr>
            <a:r>
              <a:rPr dirty="0" sz="1050" spc="10">
                <a:solidFill>
                  <a:srgbClr val="0000FF"/>
                </a:solidFill>
                <a:latin typeface="Courier New"/>
                <a:cs typeface="Courier New"/>
              </a:rPr>
              <a:t>int </a:t>
            </a:r>
            <a:r>
              <a:rPr dirty="0" sz="1050" spc="10">
                <a:latin typeface="Courier New"/>
                <a:cs typeface="Courier New"/>
              </a:rPr>
              <a:t>creditHours </a:t>
            </a:r>
            <a:r>
              <a:rPr dirty="0" sz="1050" spc="15">
                <a:latin typeface="Courier New"/>
                <a:cs typeface="Courier New"/>
              </a:rPr>
              <a:t>=</a:t>
            </a:r>
            <a:r>
              <a:rPr dirty="0" sz="1050" spc="20">
                <a:latin typeface="Courier New"/>
                <a:cs typeface="Courier New"/>
              </a:rPr>
              <a:t> </a:t>
            </a:r>
            <a:r>
              <a:rPr dirty="0" sz="1050" spc="15">
                <a:latin typeface="Courier New"/>
                <a:cs typeface="Courier New"/>
              </a:rPr>
              <a:t>3;</a:t>
            </a:r>
            <a:endParaRPr sz="1050">
              <a:latin typeface="Courier New"/>
              <a:cs typeface="Courier New"/>
            </a:endParaRPr>
          </a:p>
        </p:txBody>
      </p:sp>
      <p:sp>
        <p:nvSpPr>
          <p:cNvPr id="11" name="object 11"/>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146" y="3452718"/>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3" name="object 3"/>
          <p:cNvSpPr/>
          <p:nvPr/>
        </p:nvSpPr>
        <p:spPr>
          <a:xfrm>
            <a:off x="457146" y="3480157"/>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4" name="object 4"/>
          <p:cNvSpPr/>
          <p:nvPr/>
        </p:nvSpPr>
        <p:spPr>
          <a:xfrm>
            <a:off x="457146" y="3448145"/>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5" name="object 5"/>
          <p:cNvSpPr/>
          <p:nvPr/>
        </p:nvSpPr>
        <p:spPr>
          <a:xfrm>
            <a:off x="457144" y="3448145"/>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6" name="object 6"/>
          <p:cNvSpPr/>
          <p:nvPr/>
        </p:nvSpPr>
        <p:spPr>
          <a:xfrm>
            <a:off x="7093607" y="3457291"/>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7" name="object 7"/>
          <p:cNvSpPr/>
          <p:nvPr/>
        </p:nvSpPr>
        <p:spPr>
          <a:xfrm>
            <a:off x="7093604" y="3457291"/>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8" name="object 8"/>
          <p:cNvSpPr/>
          <p:nvPr/>
        </p:nvSpPr>
        <p:spPr>
          <a:xfrm>
            <a:off x="457146" y="5117339"/>
            <a:ext cx="6645909" cy="0"/>
          </a:xfrm>
          <a:custGeom>
            <a:avLst/>
            <a:gdLst/>
            <a:ahLst/>
            <a:cxnLst/>
            <a:rect l="l" t="t" r="r" b="b"/>
            <a:pathLst>
              <a:path w="6645909" h="0">
                <a:moveTo>
                  <a:pt x="0" y="0"/>
                </a:moveTo>
                <a:lnTo>
                  <a:pt x="6645601" y="0"/>
                </a:lnTo>
              </a:path>
            </a:pathLst>
          </a:custGeom>
          <a:ln w="9146">
            <a:solidFill>
              <a:srgbClr val="2B2B2B"/>
            </a:solidFill>
          </a:ln>
        </p:spPr>
        <p:txBody>
          <a:bodyPr wrap="square" lIns="0" tIns="0" rIns="0" bIns="0" rtlCol="0"/>
          <a:lstStyle/>
          <a:p/>
        </p:txBody>
      </p:sp>
      <p:sp>
        <p:nvSpPr>
          <p:cNvPr id="9" name="object 9"/>
          <p:cNvSpPr/>
          <p:nvPr/>
        </p:nvSpPr>
        <p:spPr>
          <a:xfrm>
            <a:off x="457146" y="5144778"/>
            <a:ext cx="6645909" cy="0"/>
          </a:xfrm>
          <a:custGeom>
            <a:avLst/>
            <a:gdLst/>
            <a:ahLst/>
            <a:cxnLst/>
            <a:rect l="l" t="t" r="r" b="b"/>
            <a:pathLst>
              <a:path w="6645909" h="0">
                <a:moveTo>
                  <a:pt x="0" y="0"/>
                </a:moveTo>
                <a:lnTo>
                  <a:pt x="6645601" y="0"/>
                </a:lnTo>
              </a:path>
            </a:pathLst>
          </a:custGeom>
          <a:ln w="9146">
            <a:solidFill>
              <a:srgbClr val="808080"/>
            </a:solidFill>
          </a:ln>
        </p:spPr>
        <p:txBody>
          <a:bodyPr wrap="square" lIns="0" tIns="0" rIns="0" bIns="0" rtlCol="0"/>
          <a:lstStyle/>
          <a:p/>
        </p:txBody>
      </p:sp>
      <p:sp>
        <p:nvSpPr>
          <p:cNvPr id="10" name="object 10"/>
          <p:cNvSpPr/>
          <p:nvPr/>
        </p:nvSpPr>
        <p:spPr>
          <a:xfrm>
            <a:off x="457146" y="5112766"/>
            <a:ext cx="9525" cy="36830"/>
          </a:xfrm>
          <a:custGeom>
            <a:avLst/>
            <a:gdLst/>
            <a:ahLst/>
            <a:cxnLst/>
            <a:rect l="l" t="t" r="r" b="b"/>
            <a:pathLst>
              <a:path w="9525" h="36829">
                <a:moveTo>
                  <a:pt x="0" y="36585"/>
                </a:moveTo>
                <a:lnTo>
                  <a:pt x="0" y="0"/>
                </a:lnTo>
                <a:lnTo>
                  <a:pt x="9141" y="0"/>
                </a:lnTo>
                <a:lnTo>
                  <a:pt x="9141" y="27438"/>
                </a:lnTo>
                <a:lnTo>
                  <a:pt x="0" y="36585"/>
                </a:lnTo>
                <a:close/>
              </a:path>
            </a:pathLst>
          </a:custGeom>
          <a:solidFill>
            <a:srgbClr val="2B2B2B"/>
          </a:solidFill>
        </p:spPr>
        <p:txBody>
          <a:bodyPr wrap="square" lIns="0" tIns="0" rIns="0" bIns="0" rtlCol="0"/>
          <a:lstStyle/>
          <a:p/>
        </p:txBody>
      </p:sp>
      <p:sp>
        <p:nvSpPr>
          <p:cNvPr id="11" name="object 11"/>
          <p:cNvSpPr/>
          <p:nvPr/>
        </p:nvSpPr>
        <p:spPr>
          <a:xfrm>
            <a:off x="457144" y="5112766"/>
            <a:ext cx="9525" cy="36830"/>
          </a:xfrm>
          <a:custGeom>
            <a:avLst/>
            <a:gdLst/>
            <a:ahLst/>
            <a:cxnLst/>
            <a:rect l="l" t="t" r="r" b="b"/>
            <a:pathLst>
              <a:path w="9525" h="36829">
                <a:moveTo>
                  <a:pt x="0" y="0"/>
                </a:moveTo>
                <a:lnTo>
                  <a:pt x="0" y="36585"/>
                </a:lnTo>
                <a:lnTo>
                  <a:pt x="9141" y="27438"/>
                </a:lnTo>
                <a:lnTo>
                  <a:pt x="9141" y="0"/>
                </a:lnTo>
                <a:lnTo>
                  <a:pt x="0" y="0"/>
                </a:lnTo>
                <a:close/>
              </a:path>
            </a:pathLst>
          </a:custGeom>
          <a:ln w="9141">
            <a:solidFill>
              <a:srgbClr val="000000"/>
            </a:solidFill>
          </a:ln>
        </p:spPr>
        <p:txBody>
          <a:bodyPr wrap="square" lIns="0" tIns="0" rIns="0" bIns="0" rtlCol="0"/>
          <a:lstStyle/>
          <a:p/>
        </p:txBody>
      </p:sp>
      <p:sp>
        <p:nvSpPr>
          <p:cNvPr id="12" name="object 12"/>
          <p:cNvSpPr/>
          <p:nvPr/>
        </p:nvSpPr>
        <p:spPr>
          <a:xfrm>
            <a:off x="7093607" y="5121913"/>
            <a:ext cx="9525" cy="27940"/>
          </a:xfrm>
          <a:custGeom>
            <a:avLst/>
            <a:gdLst/>
            <a:ahLst/>
            <a:cxnLst/>
            <a:rect l="l" t="t" r="r" b="b"/>
            <a:pathLst>
              <a:path w="9525" h="27939">
                <a:moveTo>
                  <a:pt x="0" y="0"/>
                </a:moveTo>
                <a:lnTo>
                  <a:pt x="9141" y="0"/>
                </a:lnTo>
                <a:lnTo>
                  <a:pt x="9141" y="27438"/>
                </a:lnTo>
                <a:lnTo>
                  <a:pt x="0" y="27438"/>
                </a:lnTo>
                <a:lnTo>
                  <a:pt x="0" y="0"/>
                </a:lnTo>
                <a:close/>
              </a:path>
            </a:pathLst>
          </a:custGeom>
          <a:solidFill>
            <a:srgbClr val="808080"/>
          </a:solidFill>
        </p:spPr>
        <p:txBody>
          <a:bodyPr wrap="square" lIns="0" tIns="0" rIns="0" bIns="0" rtlCol="0"/>
          <a:lstStyle/>
          <a:p/>
        </p:txBody>
      </p:sp>
      <p:sp>
        <p:nvSpPr>
          <p:cNvPr id="13" name="object 13"/>
          <p:cNvSpPr/>
          <p:nvPr/>
        </p:nvSpPr>
        <p:spPr>
          <a:xfrm>
            <a:off x="7093604" y="5121913"/>
            <a:ext cx="9525" cy="27940"/>
          </a:xfrm>
          <a:custGeom>
            <a:avLst/>
            <a:gdLst/>
            <a:ahLst/>
            <a:cxnLst/>
            <a:rect l="l" t="t" r="r" b="b"/>
            <a:pathLst>
              <a:path w="9525" h="27939">
                <a:moveTo>
                  <a:pt x="0" y="0"/>
                </a:moveTo>
                <a:lnTo>
                  <a:pt x="9141" y="0"/>
                </a:lnTo>
                <a:lnTo>
                  <a:pt x="9141" y="27438"/>
                </a:lnTo>
                <a:lnTo>
                  <a:pt x="0" y="27438"/>
                </a:lnTo>
                <a:lnTo>
                  <a:pt x="0" y="0"/>
                </a:lnTo>
                <a:close/>
              </a:path>
            </a:pathLst>
          </a:custGeom>
          <a:ln w="9141">
            <a:solidFill>
              <a:srgbClr val="000000"/>
            </a:solidFill>
          </a:ln>
        </p:spPr>
        <p:txBody>
          <a:bodyPr wrap="square" lIns="0" tIns="0" rIns="0" bIns="0" rtlCol="0"/>
          <a:lstStyle/>
          <a:p/>
        </p:txBody>
      </p:sp>
      <p:sp>
        <p:nvSpPr>
          <p:cNvPr id="14" name="object 14"/>
          <p:cNvSpPr txBox="1"/>
          <p:nvPr/>
        </p:nvSpPr>
        <p:spPr>
          <a:xfrm>
            <a:off x="444500" y="417184"/>
            <a:ext cx="6592570" cy="4095750"/>
          </a:xfrm>
          <a:prstGeom prst="rect">
            <a:avLst/>
          </a:prstGeom>
        </p:spPr>
        <p:txBody>
          <a:bodyPr wrap="square" lIns="0" tIns="3810" rIns="0" bIns="0" rtlCol="0" vert="horz">
            <a:spAutoFit/>
          </a:bodyPr>
          <a:lstStyle/>
          <a:p>
            <a:pPr marL="12700" marR="233045" indent="-635">
              <a:lnSpc>
                <a:spcPct val="103499"/>
              </a:lnSpc>
              <a:spcBef>
                <a:spcPts val="30"/>
              </a:spcBef>
            </a:pPr>
            <a:r>
              <a:rPr dirty="0" sz="1450" spc="-10">
                <a:latin typeface="Times New Roman"/>
                <a:cs typeface="Times New Roman"/>
              </a:rPr>
              <a:t>A multiline comment begins with </a:t>
            </a:r>
            <a:r>
              <a:rPr dirty="0" sz="1450" spc="-10">
                <a:latin typeface="Courier New"/>
                <a:cs typeface="Courier New"/>
              </a:rPr>
              <a:t>/*</a:t>
            </a:r>
            <a:r>
              <a:rPr dirty="0" sz="1450" spc="-480">
                <a:latin typeface="Courier New"/>
                <a:cs typeface="Courier New"/>
              </a:rPr>
              <a:t> </a:t>
            </a:r>
            <a:r>
              <a:rPr dirty="0" sz="1450" spc="-10">
                <a:latin typeface="Times New Roman"/>
                <a:cs typeface="Times New Roman"/>
              </a:rPr>
              <a:t>and ends with </a:t>
            </a:r>
            <a:r>
              <a:rPr dirty="0" sz="1450" spc="-10">
                <a:latin typeface="Courier New"/>
                <a:cs typeface="Courier New"/>
              </a:rPr>
              <a:t>*/</a:t>
            </a:r>
            <a:r>
              <a:rPr dirty="0" sz="1450" spc="-10">
                <a:latin typeface="Times New Roman"/>
                <a:cs typeface="Times New Roman"/>
              </a:rPr>
              <a:t>. Everything between these two  delimiters is considered </a:t>
            </a:r>
            <a:r>
              <a:rPr dirty="0" sz="1450" spc="-5">
                <a:latin typeface="Times New Roman"/>
                <a:cs typeface="Times New Roman"/>
              </a:rPr>
              <a:t>a </a:t>
            </a:r>
            <a:r>
              <a:rPr dirty="0" sz="1450" spc="-10">
                <a:latin typeface="Times New Roman"/>
                <a:cs typeface="Times New Roman"/>
              </a:rPr>
              <a:t>comment, even over multiple lines, as in the following</a:t>
            </a:r>
            <a:r>
              <a:rPr dirty="0" sz="1450" spc="140">
                <a:latin typeface="Times New Roman"/>
                <a:cs typeface="Times New Roman"/>
              </a:rPr>
              <a:t> </a:t>
            </a:r>
            <a:r>
              <a:rPr dirty="0" sz="1450" spc="-10">
                <a:latin typeface="Times New Roman"/>
                <a:cs typeface="Times New Roman"/>
              </a:rPr>
              <a:t>code:</a:t>
            </a:r>
            <a:endParaRPr sz="1450">
              <a:latin typeface="Times New Roman"/>
              <a:cs typeface="Times New Roman"/>
            </a:endParaRPr>
          </a:p>
          <a:p>
            <a:pPr>
              <a:lnSpc>
                <a:spcPct val="100000"/>
              </a:lnSpc>
              <a:spcBef>
                <a:spcPts val="20"/>
              </a:spcBef>
            </a:pPr>
            <a:endParaRPr sz="2200">
              <a:latin typeface="Times New Roman"/>
              <a:cs typeface="Times New Roman"/>
            </a:endParaRPr>
          </a:p>
          <a:p>
            <a:pPr marL="259079" marR="2293620">
              <a:lnSpc>
                <a:spcPts val="1220"/>
              </a:lnSpc>
            </a:pPr>
            <a:r>
              <a:rPr dirty="0" sz="1050" spc="15">
                <a:solidFill>
                  <a:srgbClr val="6D6E70"/>
                </a:solidFill>
                <a:latin typeface="Courier New"/>
                <a:cs typeface="Courier New"/>
              </a:rPr>
              <a:t>/* </a:t>
            </a:r>
            <a:r>
              <a:rPr dirty="0" sz="1050" spc="10">
                <a:solidFill>
                  <a:srgbClr val="6D6E70"/>
                </a:solidFill>
                <a:latin typeface="Courier New"/>
                <a:cs typeface="Courier New"/>
              </a:rPr>
              <a:t>This program occasionally deletes all files </a:t>
            </a:r>
            <a:r>
              <a:rPr dirty="0" sz="1050" spc="15">
                <a:solidFill>
                  <a:srgbClr val="6D6E70"/>
                </a:solidFill>
                <a:latin typeface="Courier New"/>
                <a:cs typeface="Courier New"/>
              </a:rPr>
              <a:t>on  </a:t>
            </a:r>
            <a:r>
              <a:rPr dirty="0" sz="1050" spc="10">
                <a:solidFill>
                  <a:srgbClr val="6D6E70"/>
                </a:solidFill>
                <a:latin typeface="Courier New"/>
                <a:cs typeface="Courier New"/>
              </a:rPr>
              <a:t>your hard drive and renders </a:t>
            </a:r>
            <a:r>
              <a:rPr dirty="0" sz="1050" spc="15">
                <a:solidFill>
                  <a:srgbClr val="6D6E70"/>
                </a:solidFill>
                <a:latin typeface="Courier New"/>
                <a:cs typeface="Courier New"/>
              </a:rPr>
              <a:t>it</a:t>
            </a:r>
            <a:r>
              <a:rPr dirty="0" sz="1050" spc="45">
                <a:solidFill>
                  <a:srgbClr val="6D6E70"/>
                </a:solidFill>
                <a:latin typeface="Courier New"/>
                <a:cs typeface="Courier New"/>
              </a:rPr>
              <a:t> </a:t>
            </a:r>
            <a:r>
              <a:rPr dirty="0" sz="1050" spc="10">
                <a:solidFill>
                  <a:srgbClr val="6D6E70"/>
                </a:solidFill>
                <a:latin typeface="Courier New"/>
                <a:cs typeface="Courier New"/>
              </a:rPr>
              <a:t>unusable</a:t>
            </a:r>
            <a:endParaRPr sz="1050">
              <a:latin typeface="Courier New"/>
              <a:cs typeface="Courier New"/>
            </a:endParaRPr>
          </a:p>
          <a:p>
            <a:pPr marL="259079">
              <a:lnSpc>
                <a:spcPts val="1195"/>
              </a:lnSpc>
            </a:pPr>
            <a:r>
              <a:rPr dirty="0" sz="1050" spc="10">
                <a:solidFill>
                  <a:srgbClr val="6D6E70"/>
                </a:solidFill>
                <a:latin typeface="Courier New"/>
                <a:cs typeface="Courier New"/>
              </a:rPr>
              <a:t>forever when you click the Save button.</a:t>
            </a:r>
            <a:r>
              <a:rPr dirty="0" sz="1050" spc="45">
                <a:solidFill>
                  <a:srgbClr val="6D6E70"/>
                </a:solidFill>
                <a:latin typeface="Courier New"/>
                <a:cs typeface="Courier New"/>
              </a:rPr>
              <a:t> </a:t>
            </a:r>
            <a:r>
              <a:rPr dirty="0" sz="1050" spc="15">
                <a:solidFill>
                  <a:srgbClr val="6D6E70"/>
                </a:solidFill>
                <a:latin typeface="Courier New"/>
                <a:cs typeface="Courier New"/>
              </a:rPr>
              <a:t>*/</a:t>
            </a:r>
            <a:endParaRPr sz="1050">
              <a:latin typeface="Courier New"/>
              <a:cs typeface="Courier New"/>
            </a:endParaRPr>
          </a:p>
          <a:p>
            <a:pPr marL="12700" marR="276860">
              <a:lnSpc>
                <a:spcPct val="99300"/>
              </a:lnSpc>
              <a:spcBef>
                <a:spcPts val="730"/>
              </a:spcBef>
            </a:pPr>
            <a:r>
              <a:rPr dirty="0" sz="1450" spc="-10">
                <a:latin typeface="Times New Roman"/>
                <a:cs typeface="Times New Roman"/>
              </a:rPr>
              <a:t>A Javadoc comment begins with </a:t>
            </a:r>
            <a:r>
              <a:rPr dirty="0" sz="1450" spc="-10">
                <a:latin typeface="Courier New"/>
                <a:cs typeface="Courier New"/>
              </a:rPr>
              <a:t>/** </a:t>
            </a:r>
            <a:r>
              <a:rPr dirty="0" sz="1450" spc="-10">
                <a:latin typeface="Times New Roman"/>
                <a:cs typeface="Times New Roman"/>
              </a:rPr>
              <a:t>and ends with </a:t>
            </a:r>
            <a:r>
              <a:rPr dirty="0" sz="1450" spc="-10">
                <a:latin typeface="Courier New"/>
                <a:cs typeface="Courier New"/>
              </a:rPr>
              <a:t>*/</a:t>
            </a:r>
            <a:r>
              <a:rPr dirty="0" sz="1450" spc="-10">
                <a:latin typeface="Times New Roman"/>
                <a:cs typeface="Times New Roman"/>
              </a:rPr>
              <a:t>. Everything between these  delimiters is considered to </a:t>
            </a:r>
            <a:r>
              <a:rPr dirty="0" sz="1450" spc="-5">
                <a:latin typeface="Times New Roman"/>
                <a:cs typeface="Times New Roman"/>
              </a:rPr>
              <a:t>be </a:t>
            </a:r>
            <a:r>
              <a:rPr dirty="0" sz="1450" spc="-15">
                <a:latin typeface="Times New Roman"/>
                <a:cs typeface="Times New Roman"/>
              </a:rPr>
              <a:t>official </a:t>
            </a:r>
            <a:r>
              <a:rPr dirty="0" sz="1450" spc="-10">
                <a:latin typeface="Times New Roman"/>
                <a:cs typeface="Times New Roman"/>
              </a:rPr>
              <a:t>documentation on how the class and its methods  work.</a:t>
            </a:r>
            <a:endParaRPr sz="1450">
              <a:latin typeface="Times New Roman"/>
              <a:cs typeface="Times New Roman"/>
            </a:endParaRPr>
          </a:p>
          <a:p>
            <a:pPr marL="12700" marR="5080" indent="-635">
              <a:lnSpc>
                <a:spcPts val="1660"/>
              </a:lnSpc>
              <a:spcBef>
                <a:spcPts val="755"/>
              </a:spcBef>
            </a:pPr>
            <a:r>
              <a:rPr dirty="0" sz="1450" spc="-10">
                <a:latin typeface="Times New Roman"/>
                <a:cs typeface="Times New Roman"/>
              </a:rPr>
              <a:t>Javadoc comments are designed to </a:t>
            </a:r>
            <a:r>
              <a:rPr dirty="0" sz="1450" spc="-5">
                <a:latin typeface="Times New Roman"/>
                <a:cs typeface="Times New Roman"/>
              </a:rPr>
              <a:t>be </a:t>
            </a:r>
            <a:r>
              <a:rPr dirty="0" sz="1450" spc="-10">
                <a:latin typeface="Times New Roman"/>
                <a:cs typeface="Times New Roman"/>
              </a:rPr>
              <a:t>read by utilities such as javadoc, </a:t>
            </a:r>
            <a:r>
              <a:rPr dirty="0" sz="1450" spc="-5">
                <a:latin typeface="Times New Roman"/>
                <a:cs typeface="Times New Roman"/>
              </a:rPr>
              <a:t>a </a:t>
            </a:r>
            <a:r>
              <a:rPr dirty="0" sz="1450" spc="-10">
                <a:latin typeface="Times New Roman"/>
                <a:cs typeface="Times New Roman"/>
              </a:rPr>
              <a:t>command-line  tool </a:t>
            </a:r>
            <a:r>
              <a:rPr dirty="0" sz="1450" spc="-25">
                <a:latin typeface="Times New Roman"/>
                <a:cs typeface="Times New Roman"/>
              </a:rPr>
              <a:t>that’s </a:t>
            </a:r>
            <a:r>
              <a:rPr dirty="0" sz="1450" spc="-10">
                <a:latin typeface="Times New Roman"/>
                <a:cs typeface="Times New Roman"/>
              </a:rPr>
              <a:t>part </a:t>
            </a:r>
            <a:r>
              <a:rPr dirty="0" sz="1450" spc="-5">
                <a:latin typeface="Times New Roman"/>
                <a:cs typeface="Times New Roman"/>
              </a:rPr>
              <a:t>of </a:t>
            </a:r>
            <a:r>
              <a:rPr dirty="0" sz="1450" spc="-10">
                <a:latin typeface="Times New Roman"/>
                <a:cs typeface="Times New Roman"/>
              </a:rPr>
              <a:t>the Java Development Kit (JDK). This tool uses </a:t>
            </a:r>
            <a:r>
              <a:rPr dirty="0" sz="1450" spc="-15">
                <a:latin typeface="Times New Roman"/>
                <a:cs typeface="Times New Roman"/>
              </a:rPr>
              <a:t>official </a:t>
            </a:r>
            <a:r>
              <a:rPr dirty="0" sz="1450" spc="-10">
                <a:latin typeface="Times New Roman"/>
                <a:cs typeface="Times New Roman"/>
              </a:rPr>
              <a:t>comments to  create </a:t>
            </a:r>
            <a:r>
              <a:rPr dirty="0" sz="1450" spc="-5">
                <a:latin typeface="Times New Roman"/>
                <a:cs typeface="Times New Roman"/>
              </a:rPr>
              <a:t>a </a:t>
            </a:r>
            <a:r>
              <a:rPr dirty="0" sz="1450" spc="-10">
                <a:latin typeface="Times New Roman"/>
                <a:cs typeface="Times New Roman"/>
              </a:rPr>
              <a:t>set </a:t>
            </a:r>
            <a:r>
              <a:rPr dirty="0" sz="1450" spc="-5">
                <a:latin typeface="Times New Roman"/>
                <a:cs typeface="Times New Roman"/>
              </a:rPr>
              <a:t>of </a:t>
            </a:r>
            <a:r>
              <a:rPr dirty="0" sz="1450" spc="-10">
                <a:latin typeface="Times New Roman"/>
                <a:cs typeface="Times New Roman"/>
              </a:rPr>
              <a:t>web pages that document the functionality </a:t>
            </a:r>
            <a:r>
              <a:rPr dirty="0" sz="1450" spc="-5">
                <a:latin typeface="Times New Roman"/>
                <a:cs typeface="Times New Roman"/>
              </a:rPr>
              <a:t>of a </a:t>
            </a:r>
            <a:r>
              <a:rPr dirty="0" sz="1450" spc="-10">
                <a:latin typeface="Times New Roman"/>
                <a:cs typeface="Times New Roman"/>
              </a:rPr>
              <a:t>Java class, show its place in  relation to its superclass and subclasses, and describe each </a:t>
            </a:r>
            <a:r>
              <a:rPr dirty="0" sz="1450" spc="-5">
                <a:latin typeface="Times New Roman"/>
                <a:cs typeface="Times New Roman"/>
              </a:rPr>
              <a:t>of </a:t>
            </a:r>
            <a:r>
              <a:rPr dirty="0" sz="1450" spc="-10">
                <a:latin typeface="Times New Roman"/>
                <a:cs typeface="Times New Roman"/>
              </a:rPr>
              <a:t>its</a:t>
            </a:r>
            <a:r>
              <a:rPr dirty="0" sz="1450" spc="55">
                <a:latin typeface="Times New Roman"/>
                <a:cs typeface="Times New Roman"/>
              </a:rPr>
              <a:t> </a:t>
            </a:r>
            <a:r>
              <a:rPr dirty="0" sz="1450" spc="-10">
                <a:latin typeface="Times New Roman"/>
                <a:cs typeface="Times New Roman"/>
              </a:rPr>
              <a:t>methods.</a:t>
            </a:r>
            <a:endParaRPr sz="1450">
              <a:latin typeface="Times New Roman"/>
              <a:cs typeface="Times New Roman"/>
            </a:endParaRPr>
          </a:p>
          <a:p>
            <a:pPr>
              <a:lnSpc>
                <a:spcPct val="100000"/>
              </a:lnSpc>
              <a:spcBef>
                <a:spcPts val="40"/>
              </a:spcBef>
            </a:pPr>
            <a:endParaRPr sz="1350">
              <a:latin typeface="Times New Roman"/>
              <a:cs typeface="Times New Roman"/>
            </a:endParaRPr>
          </a:p>
          <a:p>
            <a:pPr marL="131445">
              <a:lnSpc>
                <a:spcPct val="100000"/>
              </a:lnSpc>
            </a:pPr>
            <a:r>
              <a:rPr dirty="0" sz="1450" spc="-20" b="1">
                <a:solidFill>
                  <a:srgbClr val="57595B"/>
                </a:solidFill>
                <a:latin typeface="Times New Roman"/>
                <a:cs typeface="Times New Roman"/>
              </a:rPr>
              <a:t>Tip</a:t>
            </a:r>
            <a:endParaRPr sz="1450">
              <a:latin typeface="Times New Roman"/>
              <a:cs typeface="Times New Roman"/>
            </a:endParaRPr>
          </a:p>
          <a:p>
            <a:pPr marL="259079" marR="325120">
              <a:lnSpc>
                <a:spcPts val="1660"/>
              </a:lnSpc>
              <a:spcBef>
                <a:spcPts val="760"/>
              </a:spcBef>
            </a:pPr>
            <a:r>
              <a:rPr dirty="0" sz="1450" spc="-10">
                <a:latin typeface="Times New Roman"/>
                <a:cs typeface="Times New Roman"/>
              </a:rPr>
              <a:t>All the </a:t>
            </a:r>
            <a:r>
              <a:rPr dirty="0" sz="1450" spc="-15">
                <a:latin typeface="Times New Roman"/>
                <a:cs typeface="Times New Roman"/>
              </a:rPr>
              <a:t>official </a:t>
            </a:r>
            <a:r>
              <a:rPr dirty="0" sz="1450" spc="-10">
                <a:latin typeface="Times New Roman"/>
                <a:cs typeface="Times New Roman"/>
              </a:rPr>
              <a:t>documentation on each class in the Java Class Library is generated  from Javadoc comments. </a:t>
            </a:r>
            <a:r>
              <a:rPr dirty="0" sz="1450" spc="-60">
                <a:latin typeface="Times New Roman"/>
                <a:cs typeface="Times New Roman"/>
              </a:rPr>
              <a:t>You </a:t>
            </a:r>
            <a:r>
              <a:rPr dirty="0" sz="1450" spc="-10">
                <a:latin typeface="Times New Roman"/>
                <a:cs typeface="Times New Roman"/>
              </a:rPr>
              <a:t>can view current Java documentation at  </a:t>
            </a:r>
            <a:r>
              <a:rPr dirty="0" u="sng" sz="1450" spc="-10">
                <a:solidFill>
                  <a:srgbClr val="0000ED"/>
                </a:solidFill>
                <a:uFill>
                  <a:solidFill>
                    <a:srgbClr val="0000ED"/>
                  </a:solidFill>
                </a:uFill>
                <a:latin typeface="Times New Roman"/>
                <a:cs typeface="Times New Roman"/>
                <a:hlinkClick r:id="rId2"/>
              </a:rPr>
              <a:t>http://docs.oracle.com/javase/8/docs/api</a:t>
            </a:r>
            <a:r>
              <a:rPr dirty="0" sz="1450" spc="-10">
                <a:latin typeface="Times New Roman"/>
                <a:cs typeface="Times New Roman"/>
              </a:rPr>
              <a:t>.</a:t>
            </a:r>
            <a:endParaRPr sz="1450">
              <a:latin typeface="Times New Roman"/>
              <a:cs typeface="Times New Roman"/>
            </a:endParaRPr>
          </a:p>
        </p:txBody>
      </p:sp>
      <p:sp>
        <p:nvSpPr>
          <p:cNvPr id="16" name="object 16"/>
          <p:cNvSpPr txBox="1">
            <a:spLocks noGrp="1"/>
          </p:cNvSpPr>
          <p:nvPr>
            <p:ph type="sldNum" idx="7" sz="quarter"/>
          </p:nvPr>
        </p:nvSpPr>
        <p:spPr>
          <a:prstGeom prst="rect"/>
        </p:spPr>
        <p:txBody>
          <a:bodyPr wrap="square" lIns="0" tIns="3175" rIns="0" bIns="0" rtlCol="0" vert="horz">
            <a:spAutoFit/>
          </a:bodyPr>
          <a:lstStyle/>
          <a:p>
            <a:pPr marL="12700">
              <a:lnSpc>
                <a:spcPct val="100000"/>
              </a:lnSpc>
              <a:spcBef>
                <a:spcPts val="25"/>
              </a:spcBef>
            </a:pPr>
            <a:r>
              <a:rPr dirty="0"/>
              <a:t>Page </a:t>
            </a:r>
            <a:fld id="{81D60167-4931-47E6-BA6A-407CBD079E47}" type="slidenum">
              <a:rPr dirty="0"/>
              <a:t>10</a:t>
            </a:fld>
            <a:r>
              <a:rPr dirty="0"/>
              <a:t> of</a:t>
            </a:r>
            <a:r>
              <a:rPr dirty="0" spc="-90"/>
              <a:t> </a:t>
            </a:r>
            <a:r>
              <a:rPr dirty="0"/>
              <a:t>24</a:t>
            </a:r>
          </a:p>
        </p:txBody>
      </p:sp>
      <p:sp>
        <p:nvSpPr>
          <p:cNvPr id="15" name="object 15"/>
          <p:cNvSpPr txBox="1"/>
          <p:nvPr/>
        </p:nvSpPr>
        <p:spPr>
          <a:xfrm>
            <a:off x="444501" y="5202414"/>
            <a:ext cx="6633209" cy="4780280"/>
          </a:xfrm>
          <a:prstGeom prst="rect">
            <a:avLst/>
          </a:prstGeom>
        </p:spPr>
        <p:txBody>
          <a:bodyPr wrap="square" lIns="0" tIns="112395" rIns="0" bIns="0" rtlCol="0" vert="horz">
            <a:spAutoFit/>
          </a:bodyPr>
          <a:lstStyle/>
          <a:p>
            <a:pPr marL="12700">
              <a:lnSpc>
                <a:spcPct val="100000"/>
              </a:lnSpc>
              <a:spcBef>
                <a:spcPts val="885"/>
              </a:spcBef>
            </a:pPr>
            <a:r>
              <a:rPr dirty="0" sz="1650" spc="-5" b="1">
                <a:latin typeface="Times New Roman"/>
                <a:cs typeface="Times New Roman"/>
              </a:rPr>
              <a:t>Literals</a:t>
            </a:r>
            <a:endParaRPr sz="1650">
              <a:latin typeface="Times New Roman"/>
              <a:cs typeface="Times New Roman"/>
            </a:endParaRPr>
          </a:p>
          <a:p>
            <a:pPr marL="12700">
              <a:lnSpc>
                <a:spcPts val="1700"/>
              </a:lnSpc>
              <a:spcBef>
                <a:spcPts val="665"/>
              </a:spcBef>
            </a:pPr>
            <a:r>
              <a:rPr dirty="0" sz="1450" spc="-10">
                <a:latin typeface="Times New Roman"/>
                <a:cs typeface="Times New Roman"/>
              </a:rPr>
              <a:t>In addition to variables, you can work with values as literals in </a:t>
            </a:r>
            <a:r>
              <a:rPr dirty="0" sz="1450" spc="-5">
                <a:latin typeface="Times New Roman"/>
                <a:cs typeface="Times New Roman"/>
              </a:rPr>
              <a:t>a </a:t>
            </a:r>
            <a:r>
              <a:rPr dirty="0" sz="1450" spc="-10">
                <a:latin typeface="Times New Roman"/>
                <a:cs typeface="Times New Roman"/>
              </a:rPr>
              <a:t>Java statement. A</a:t>
            </a:r>
            <a:r>
              <a:rPr dirty="0" sz="1450" spc="65">
                <a:latin typeface="Times New Roman"/>
                <a:cs typeface="Times New Roman"/>
              </a:rPr>
              <a:t> </a:t>
            </a:r>
            <a:r>
              <a:rPr dirty="0" sz="1450" spc="-10" i="1">
                <a:latin typeface="Times New Roman"/>
                <a:cs typeface="Times New Roman"/>
              </a:rPr>
              <a:t>literal</a:t>
            </a:r>
            <a:endParaRPr sz="1450">
              <a:latin typeface="Times New Roman"/>
              <a:cs typeface="Times New Roman"/>
            </a:endParaRPr>
          </a:p>
          <a:p>
            <a:pPr marL="12700">
              <a:lnSpc>
                <a:spcPts val="1700"/>
              </a:lnSpc>
            </a:pPr>
            <a:r>
              <a:rPr dirty="0" sz="1450" spc="-10">
                <a:latin typeface="Times New Roman"/>
                <a:cs typeface="Times New Roman"/>
              </a:rPr>
              <a:t>is any </a:t>
            </a:r>
            <a:r>
              <a:rPr dirty="0" sz="1450" spc="-15">
                <a:latin typeface="Times New Roman"/>
                <a:cs typeface="Times New Roman"/>
              </a:rPr>
              <a:t>number, </a:t>
            </a:r>
            <a:r>
              <a:rPr dirty="0" sz="1450" spc="-10">
                <a:latin typeface="Times New Roman"/>
                <a:cs typeface="Times New Roman"/>
              </a:rPr>
              <a:t>text, </a:t>
            </a:r>
            <a:r>
              <a:rPr dirty="0" sz="1450" spc="-5">
                <a:latin typeface="Times New Roman"/>
                <a:cs typeface="Times New Roman"/>
              </a:rPr>
              <a:t>or </a:t>
            </a:r>
            <a:r>
              <a:rPr dirty="0" sz="1450" spc="-10">
                <a:latin typeface="Times New Roman"/>
                <a:cs typeface="Times New Roman"/>
              </a:rPr>
              <a:t>other information that directly represents </a:t>
            </a:r>
            <a:r>
              <a:rPr dirty="0" sz="1450" spc="-5">
                <a:latin typeface="Times New Roman"/>
                <a:cs typeface="Times New Roman"/>
              </a:rPr>
              <a:t>a</a:t>
            </a:r>
            <a:r>
              <a:rPr dirty="0" sz="1450" spc="60">
                <a:latin typeface="Times New Roman"/>
                <a:cs typeface="Times New Roman"/>
              </a:rPr>
              <a:t> </a:t>
            </a:r>
            <a:r>
              <a:rPr dirty="0" sz="1450" spc="-10">
                <a:latin typeface="Times New Roman"/>
                <a:cs typeface="Times New Roman"/>
              </a:rPr>
              <a:t>value.</a:t>
            </a:r>
            <a:endParaRPr sz="1450">
              <a:latin typeface="Times New Roman"/>
              <a:cs typeface="Times New Roman"/>
            </a:endParaRPr>
          </a:p>
          <a:p>
            <a:pPr marL="12700">
              <a:lnSpc>
                <a:spcPct val="100000"/>
              </a:lnSpc>
              <a:spcBef>
                <a:spcPts val="640"/>
              </a:spcBef>
            </a:pPr>
            <a:r>
              <a:rPr dirty="0" sz="1450" spc="-10">
                <a:latin typeface="Times New Roman"/>
                <a:cs typeface="Times New Roman"/>
              </a:rPr>
              <a:t>The following assignment statement uses </a:t>
            </a:r>
            <a:r>
              <a:rPr dirty="0" sz="1450" spc="-5">
                <a:latin typeface="Times New Roman"/>
                <a:cs typeface="Times New Roman"/>
              </a:rPr>
              <a:t>a</a:t>
            </a:r>
            <a:r>
              <a:rPr dirty="0" sz="1450" spc="20">
                <a:latin typeface="Times New Roman"/>
                <a:cs typeface="Times New Roman"/>
              </a:rPr>
              <a:t> </a:t>
            </a:r>
            <a:r>
              <a:rPr dirty="0" sz="1450" spc="-10">
                <a:latin typeface="Times New Roman"/>
                <a:cs typeface="Times New Roman"/>
              </a:rPr>
              <a:t>literal:</a:t>
            </a:r>
            <a:endParaRPr sz="1450">
              <a:latin typeface="Times New Roman"/>
              <a:cs typeface="Times New Roman"/>
            </a:endParaRPr>
          </a:p>
          <a:p>
            <a:pPr marL="259079">
              <a:lnSpc>
                <a:spcPct val="100000"/>
              </a:lnSpc>
              <a:spcBef>
                <a:spcPts val="605"/>
              </a:spcBef>
            </a:pPr>
            <a:r>
              <a:rPr dirty="0" sz="1050" spc="10">
                <a:solidFill>
                  <a:srgbClr val="0000FF"/>
                </a:solidFill>
                <a:latin typeface="Courier New"/>
                <a:cs typeface="Courier New"/>
              </a:rPr>
              <a:t>int </a:t>
            </a:r>
            <a:r>
              <a:rPr dirty="0" sz="1050" spc="10">
                <a:latin typeface="Courier New"/>
                <a:cs typeface="Courier New"/>
              </a:rPr>
              <a:t>year </a:t>
            </a:r>
            <a:r>
              <a:rPr dirty="0" sz="1050" spc="15">
                <a:latin typeface="Courier New"/>
                <a:cs typeface="Courier New"/>
              </a:rPr>
              <a:t>=</a:t>
            </a:r>
            <a:r>
              <a:rPr dirty="0" sz="1050" spc="20">
                <a:latin typeface="Courier New"/>
                <a:cs typeface="Courier New"/>
              </a:rPr>
              <a:t> </a:t>
            </a:r>
            <a:r>
              <a:rPr dirty="0" sz="1050" spc="10">
                <a:latin typeface="Courier New"/>
                <a:cs typeface="Courier New"/>
              </a:rPr>
              <a:t>2016;</a:t>
            </a:r>
            <a:endParaRPr sz="1050">
              <a:latin typeface="Courier New"/>
              <a:cs typeface="Courier New"/>
            </a:endParaRPr>
          </a:p>
          <a:p>
            <a:pPr marL="12700" marR="5080">
              <a:lnSpc>
                <a:spcPts val="1660"/>
              </a:lnSpc>
              <a:spcBef>
                <a:spcPts val="835"/>
              </a:spcBef>
            </a:pPr>
            <a:r>
              <a:rPr dirty="0" sz="1450" spc="-10">
                <a:latin typeface="Times New Roman"/>
                <a:cs typeface="Times New Roman"/>
              </a:rPr>
              <a:t>The literal 2016 represents the integer value </a:t>
            </a:r>
            <a:r>
              <a:rPr dirty="0" sz="1450" spc="-5">
                <a:latin typeface="Times New Roman"/>
                <a:cs typeface="Times New Roman"/>
              </a:rPr>
              <a:t>2016. </a:t>
            </a:r>
            <a:r>
              <a:rPr dirty="0" sz="1450" spc="-10">
                <a:latin typeface="Times New Roman"/>
                <a:cs typeface="Times New Roman"/>
              </a:rPr>
              <a:t>Numbers, characters, and strings are all  examples </a:t>
            </a:r>
            <a:r>
              <a:rPr dirty="0" sz="1450" spc="-5">
                <a:latin typeface="Times New Roman"/>
                <a:cs typeface="Times New Roman"/>
              </a:rPr>
              <a:t>of </a:t>
            </a:r>
            <a:r>
              <a:rPr dirty="0" sz="1450" spc="-10">
                <a:latin typeface="Times New Roman"/>
                <a:cs typeface="Times New Roman"/>
              </a:rPr>
              <a:t>literals. Java has types </a:t>
            </a:r>
            <a:r>
              <a:rPr dirty="0" sz="1450" spc="-5">
                <a:latin typeface="Times New Roman"/>
                <a:cs typeface="Times New Roman"/>
              </a:rPr>
              <a:t>of </a:t>
            </a:r>
            <a:r>
              <a:rPr dirty="0" sz="1450" spc="-10">
                <a:latin typeface="Times New Roman"/>
                <a:cs typeface="Times New Roman"/>
              </a:rPr>
              <a:t>literals that represent </a:t>
            </a:r>
            <a:r>
              <a:rPr dirty="0" sz="1450" spc="-15">
                <a:latin typeface="Times New Roman"/>
                <a:cs typeface="Times New Roman"/>
              </a:rPr>
              <a:t>different </a:t>
            </a:r>
            <a:r>
              <a:rPr dirty="0" sz="1450" spc="-10">
                <a:latin typeface="Times New Roman"/>
                <a:cs typeface="Times New Roman"/>
              </a:rPr>
              <a:t>kinds </a:t>
            </a:r>
            <a:r>
              <a:rPr dirty="0" sz="1450" spc="-5">
                <a:latin typeface="Times New Roman"/>
                <a:cs typeface="Times New Roman"/>
              </a:rPr>
              <a:t>of </a:t>
            </a:r>
            <a:r>
              <a:rPr dirty="0" sz="1450" spc="-10">
                <a:latin typeface="Times New Roman"/>
                <a:cs typeface="Times New Roman"/>
              </a:rPr>
              <a:t>numbers,  characters, strings, and Boolean</a:t>
            </a:r>
            <a:r>
              <a:rPr dirty="0" sz="1450" spc="5">
                <a:latin typeface="Times New Roman"/>
                <a:cs typeface="Times New Roman"/>
              </a:rPr>
              <a:t> </a:t>
            </a:r>
            <a:r>
              <a:rPr dirty="0" sz="1450" spc="-10">
                <a:latin typeface="Times New Roman"/>
                <a:cs typeface="Times New Roman"/>
              </a:rPr>
              <a:t>values.</a:t>
            </a:r>
            <a:endParaRPr sz="1450">
              <a:latin typeface="Times New Roman"/>
              <a:cs typeface="Times New Roman"/>
            </a:endParaRPr>
          </a:p>
          <a:p>
            <a:pPr marL="12700">
              <a:lnSpc>
                <a:spcPct val="100000"/>
              </a:lnSpc>
              <a:spcBef>
                <a:spcPts val="1325"/>
              </a:spcBef>
            </a:pPr>
            <a:r>
              <a:rPr dirty="0" sz="1650" spc="-5" b="1">
                <a:latin typeface="Times New Roman"/>
                <a:cs typeface="Times New Roman"/>
              </a:rPr>
              <a:t>Number</a:t>
            </a:r>
            <a:r>
              <a:rPr dirty="0" sz="1650" spc="-35" b="1">
                <a:latin typeface="Times New Roman"/>
                <a:cs typeface="Times New Roman"/>
              </a:rPr>
              <a:t> </a:t>
            </a:r>
            <a:r>
              <a:rPr dirty="0" sz="1650" spc="-5" b="1">
                <a:latin typeface="Times New Roman"/>
                <a:cs typeface="Times New Roman"/>
              </a:rPr>
              <a:t>Literals</a:t>
            </a:r>
            <a:endParaRPr sz="1650">
              <a:latin typeface="Times New Roman"/>
              <a:cs typeface="Times New Roman"/>
            </a:endParaRPr>
          </a:p>
          <a:p>
            <a:pPr marL="12700" marR="198755" indent="-635">
              <a:lnSpc>
                <a:spcPct val="100200"/>
              </a:lnSpc>
              <a:spcBef>
                <a:spcPts val="665"/>
              </a:spcBef>
            </a:pPr>
            <a:r>
              <a:rPr dirty="0" sz="1450" spc="-10">
                <a:latin typeface="Times New Roman"/>
                <a:cs typeface="Times New Roman"/>
              </a:rPr>
              <a:t>Java has several integer literals. The number </a:t>
            </a:r>
            <a:r>
              <a:rPr dirty="0" sz="1450" spc="-5">
                <a:latin typeface="Times New Roman"/>
                <a:cs typeface="Times New Roman"/>
              </a:rPr>
              <a:t>4, </a:t>
            </a:r>
            <a:r>
              <a:rPr dirty="0" sz="1450" spc="-10">
                <a:latin typeface="Times New Roman"/>
                <a:cs typeface="Times New Roman"/>
              </a:rPr>
              <a:t>for example, is an integer literal </a:t>
            </a:r>
            <a:r>
              <a:rPr dirty="0" sz="1450" spc="-5">
                <a:latin typeface="Times New Roman"/>
                <a:cs typeface="Times New Roman"/>
              </a:rPr>
              <a:t>of </a:t>
            </a:r>
            <a:r>
              <a:rPr dirty="0" sz="1450" spc="-10">
                <a:latin typeface="Times New Roman"/>
                <a:cs typeface="Times New Roman"/>
              </a:rPr>
              <a:t>the  </a:t>
            </a:r>
            <a:r>
              <a:rPr dirty="0" sz="1450" spc="-10">
                <a:latin typeface="Courier New"/>
                <a:cs typeface="Courier New"/>
              </a:rPr>
              <a:t>int</a:t>
            </a:r>
            <a:r>
              <a:rPr dirty="0" sz="1450" spc="-515">
                <a:latin typeface="Courier New"/>
                <a:cs typeface="Courier New"/>
              </a:rPr>
              <a:t> </a:t>
            </a:r>
            <a:r>
              <a:rPr dirty="0" sz="1450" spc="-10">
                <a:latin typeface="Times New Roman"/>
                <a:cs typeface="Times New Roman"/>
              </a:rPr>
              <a:t>variable</a:t>
            </a:r>
            <a:r>
              <a:rPr dirty="0" sz="1450">
                <a:latin typeface="Times New Roman"/>
                <a:cs typeface="Times New Roman"/>
              </a:rPr>
              <a:t> </a:t>
            </a:r>
            <a:r>
              <a:rPr dirty="0" sz="1450" spc="-10">
                <a:latin typeface="Times New Roman"/>
                <a:cs typeface="Times New Roman"/>
              </a:rPr>
              <a:t>type.</a:t>
            </a:r>
            <a:r>
              <a:rPr dirty="0" sz="1450">
                <a:latin typeface="Times New Roman"/>
                <a:cs typeface="Times New Roman"/>
              </a:rPr>
              <a:t> </a:t>
            </a:r>
            <a:r>
              <a:rPr dirty="0" sz="1450" spc="-10">
                <a:latin typeface="Times New Roman"/>
                <a:cs typeface="Times New Roman"/>
              </a:rPr>
              <a:t>It</a:t>
            </a:r>
            <a:r>
              <a:rPr dirty="0" sz="1450">
                <a:latin typeface="Times New Roman"/>
                <a:cs typeface="Times New Roman"/>
              </a:rPr>
              <a:t> </a:t>
            </a:r>
            <a:r>
              <a:rPr dirty="0" sz="1450" spc="-10">
                <a:latin typeface="Times New Roman"/>
                <a:cs typeface="Times New Roman"/>
              </a:rPr>
              <a:t>also</a:t>
            </a:r>
            <a:r>
              <a:rPr dirty="0" sz="1450">
                <a:latin typeface="Times New Roman"/>
                <a:cs typeface="Times New Roman"/>
              </a:rPr>
              <a:t> </a:t>
            </a:r>
            <a:r>
              <a:rPr dirty="0" sz="1450" spc="-10">
                <a:latin typeface="Times New Roman"/>
                <a:cs typeface="Times New Roman"/>
              </a:rPr>
              <a:t>can</a:t>
            </a:r>
            <a:r>
              <a:rPr dirty="0" sz="1450">
                <a:latin typeface="Times New Roman"/>
                <a:cs typeface="Times New Roman"/>
              </a:rPr>
              <a:t> </a:t>
            </a:r>
            <a:r>
              <a:rPr dirty="0" sz="1450" spc="-5">
                <a:latin typeface="Times New Roman"/>
                <a:cs typeface="Times New Roman"/>
              </a:rPr>
              <a:t>be</a:t>
            </a:r>
            <a:r>
              <a:rPr dirty="0" sz="1450">
                <a:latin typeface="Times New Roman"/>
                <a:cs typeface="Times New Roman"/>
              </a:rPr>
              <a:t> </a:t>
            </a:r>
            <a:r>
              <a:rPr dirty="0" sz="1450" spc="-10">
                <a:latin typeface="Times New Roman"/>
                <a:cs typeface="Times New Roman"/>
              </a:rPr>
              <a:t>assigned</a:t>
            </a:r>
            <a:r>
              <a:rPr dirty="0" sz="1450">
                <a:latin typeface="Times New Roman"/>
                <a:cs typeface="Times New Roman"/>
              </a:rPr>
              <a:t> </a:t>
            </a:r>
            <a:r>
              <a:rPr dirty="0" sz="1450" spc="-10">
                <a:latin typeface="Times New Roman"/>
                <a:cs typeface="Times New Roman"/>
              </a:rPr>
              <a:t>to</a:t>
            </a:r>
            <a:r>
              <a:rPr dirty="0" sz="1450" spc="-5">
                <a:latin typeface="Times New Roman"/>
                <a:cs typeface="Times New Roman"/>
              </a:rPr>
              <a:t> </a:t>
            </a:r>
            <a:r>
              <a:rPr dirty="0" sz="1450" spc="-10">
                <a:latin typeface="Courier New"/>
                <a:cs typeface="Courier New"/>
              </a:rPr>
              <a:t>byte</a:t>
            </a:r>
            <a:r>
              <a:rPr dirty="0" sz="1450" spc="-509">
                <a:latin typeface="Courier New"/>
                <a:cs typeface="Courier New"/>
              </a:rPr>
              <a:t> </a:t>
            </a:r>
            <a:r>
              <a:rPr dirty="0" sz="1450" spc="-10">
                <a:latin typeface="Times New Roman"/>
                <a:cs typeface="Times New Roman"/>
              </a:rPr>
              <a:t>and</a:t>
            </a:r>
            <a:r>
              <a:rPr dirty="0" sz="1450">
                <a:latin typeface="Times New Roman"/>
                <a:cs typeface="Times New Roman"/>
              </a:rPr>
              <a:t> </a:t>
            </a:r>
            <a:r>
              <a:rPr dirty="0" sz="1450" spc="-15">
                <a:latin typeface="Courier New"/>
                <a:cs typeface="Courier New"/>
              </a:rPr>
              <a:t>short</a:t>
            </a:r>
            <a:r>
              <a:rPr dirty="0" sz="1450" spc="-509">
                <a:latin typeface="Courier New"/>
                <a:cs typeface="Courier New"/>
              </a:rPr>
              <a:t> </a:t>
            </a:r>
            <a:r>
              <a:rPr dirty="0" sz="1450" spc="-10">
                <a:latin typeface="Times New Roman"/>
                <a:cs typeface="Times New Roman"/>
              </a:rPr>
              <a:t>variables,</a:t>
            </a:r>
            <a:r>
              <a:rPr dirty="0" sz="1450">
                <a:latin typeface="Times New Roman"/>
                <a:cs typeface="Times New Roman"/>
              </a:rPr>
              <a:t> </a:t>
            </a:r>
            <a:r>
              <a:rPr dirty="0" sz="1450" spc="-10">
                <a:latin typeface="Times New Roman"/>
                <a:cs typeface="Times New Roman"/>
              </a:rPr>
              <a:t>because</a:t>
            </a:r>
            <a:r>
              <a:rPr dirty="0" sz="1450">
                <a:latin typeface="Times New Roman"/>
                <a:cs typeface="Times New Roman"/>
              </a:rPr>
              <a:t> </a:t>
            </a:r>
            <a:r>
              <a:rPr dirty="0" sz="1450" spc="-10">
                <a:latin typeface="Times New Roman"/>
                <a:cs typeface="Times New Roman"/>
              </a:rPr>
              <a:t>the  number is small enough to fit into those integer types. An integer literal </a:t>
            </a:r>
            <a:r>
              <a:rPr dirty="0" sz="1450" spc="-15">
                <a:latin typeface="Times New Roman"/>
                <a:cs typeface="Times New Roman"/>
              </a:rPr>
              <a:t>larger </a:t>
            </a:r>
            <a:r>
              <a:rPr dirty="0" sz="1450" spc="-10">
                <a:latin typeface="Times New Roman"/>
                <a:cs typeface="Times New Roman"/>
              </a:rPr>
              <a:t>than an  </a:t>
            </a:r>
            <a:r>
              <a:rPr dirty="0" sz="1450" spc="-10">
                <a:latin typeface="Courier New"/>
                <a:cs typeface="Courier New"/>
              </a:rPr>
              <a:t>int</a:t>
            </a:r>
            <a:r>
              <a:rPr dirty="0" sz="1450" spc="-345">
                <a:latin typeface="Courier New"/>
                <a:cs typeface="Courier New"/>
              </a:rPr>
              <a:t> </a:t>
            </a:r>
            <a:r>
              <a:rPr dirty="0" sz="1450" spc="-10">
                <a:latin typeface="Times New Roman"/>
                <a:cs typeface="Times New Roman"/>
              </a:rPr>
              <a:t>can hold automatically is considered to </a:t>
            </a:r>
            <a:r>
              <a:rPr dirty="0" sz="1450" spc="-5">
                <a:latin typeface="Times New Roman"/>
                <a:cs typeface="Times New Roman"/>
              </a:rPr>
              <a:t>be of </a:t>
            </a:r>
            <a:r>
              <a:rPr dirty="0" sz="1450" spc="-10">
                <a:latin typeface="Times New Roman"/>
                <a:cs typeface="Times New Roman"/>
              </a:rPr>
              <a:t>the type </a:t>
            </a:r>
            <a:r>
              <a:rPr dirty="0" sz="1450" spc="-10">
                <a:latin typeface="Courier New"/>
                <a:cs typeface="Courier New"/>
              </a:rPr>
              <a:t>long</a:t>
            </a:r>
            <a:r>
              <a:rPr dirty="0" sz="1450" spc="-10">
                <a:latin typeface="Times New Roman"/>
                <a:cs typeface="Times New Roman"/>
              </a:rPr>
              <a:t>. </a:t>
            </a:r>
            <a:r>
              <a:rPr dirty="0" sz="1450" spc="-60">
                <a:latin typeface="Times New Roman"/>
                <a:cs typeface="Times New Roman"/>
              </a:rPr>
              <a:t>You </a:t>
            </a:r>
            <a:r>
              <a:rPr dirty="0" sz="1450" spc="-10">
                <a:latin typeface="Times New Roman"/>
                <a:cs typeface="Times New Roman"/>
              </a:rPr>
              <a:t>also can indicate  that </a:t>
            </a:r>
            <a:r>
              <a:rPr dirty="0" sz="1450" spc="-5">
                <a:latin typeface="Times New Roman"/>
                <a:cs typeface="Times New Roman"/>
              </a:rPr>
              <a:t>a </a:t>
            </a:r>
            <a:r>
              <a:rPr dirty="0" sz="1450" spc="-10">
                <a:latin typeface="Times New Roman"/>
                <a:cs typeface="Times New Roman"/>
              </a:rPr>
              <a:t>literal should </a:t>
            </a:r>
            <a:r>
              <a:rPr dirty="0" sz="1450" spc="-5">
                <a:latin typeface="Times New Roman"/>
                <a:cs typeface="Times New Roman"/>
              </a:rPr>
              <a:t>be a </a:t>
            </a:r>
            <a:r>
              <a:rPr dirty="0" sz="1450" spc="-10">
                <a:latin typeface="Courier New"/>
                <a:cs typeface="Courier New"/>
              </a:rPr>
              <a:t>long </a:t>
            </a:r>
            <a:r>
              <a:rPr dirty="0" sz="1450" spc="-10">
                <a:latin typeface="Times New Roman"/>
                <a:cs typeface="Times New Roman"/>
              </a:rPr>
              <a:t>integer by adding the letter L to the number (either in  </a:t>
            </a:r>
            <a:r>
              <a:rPr dirty="0" sz="1450" spc="-15">
                <a:latin typeface="Times New Roman"/>
                <a:cs typeface="Times New Roman"/>
              </a:rPr>
              <a:t>upper- </a:t>
            </a:r>
            <a:r>
              <a:rPr dirty="0" sz="1450" spc="-5">
                <a:latin typeface="Times New Roman"/>
                <a:cs typeface="Times New Roman"/>
              </a:rPr>
              <a:t>or </a:t>
            </a:r>
            <a:r>
              <a:rPr dirty="0" sz="1450" spc="-10">
                <a:latin typeface="Times New Roman"/>
                <a:cs typeface="Times New Roman"/>
              </a:rPr>
              <a:t>lowercase). </a:t>
            </a:r>
            <a:r>
              <a:rPr dirty="0" sz="1450" spc="-25">
                <a:latin typeface="Times New Roman"/>
                <a:cs typeface="Times New Roman"/>
              </a:rPr>
              <a:t>Here’s </a:t>
            </a:r>
            <a:r>
              <a:rPr dirty="0" sz="1450" spc="-10">
                <a:latin typeface="Times New Roman"/>
                <a:cs typeface="Times New Roman"/>
              </a:rPr>
              <a:t>an</a:t>
            </a:r>
            <a:r>
              <a:rPr dirty="0" sz="1450" spc="25">
                <a:latin typeface="Times New Roman"/>
                <a:cs typeface="Times New Roman"/>
              </a:rPr>
              <a:t> </a:t>
            </a:r>
            <a:r>
              <a:rPr dirty="0" sz="1450" spc="-10">
                <a:latin typeface="Times New Roman"/>
                <a:cs typeface="Times New Roman"/>
              </a:rPr>
              <a:t>example:</a:t>
            </a:r>
            <a:endParaRPr sz="1450">
              <a:latin typeface="Times New Roman"/>
              <a:cs typeface="Times New Roman"/>
            </a:endParaRPr>
          </a:p>
          <a:p>
            <a:pPr marL="259079">
              <a:lnSpc>
                <a:spcPct val="100000"/>
              </a:lnSpc>
              <a:spcBef>
                <a:spcPts val="605"/>
              </a:spcBef>
            </a:pPr>
            <a:r>
              <a:rPr dirty="0" sz="1050" spc="10">
                <a:latin typeface="Courier New"/>
                <a:cs typeface="Courier New"/>
              </a:rPr>
              <a:t>pennyTotal </a:t>
            </a:r>
            <a:r>
              <a:rPr dirty="0" sz="1050" spc="15">
                <a:latin typeface="Courier New"/>
                <a:cs typeface="Courier New"/>
              </a:rPr>
              <a:t>= </a:t>
            </a:r>
            <a:r>
              <a:rPr dirty="0" sz="1050" spc="10">
                <a:latin typeface="Courier New"/>
                <a:cs typeface="Courier New"/>
              </a:rPr>
              <a:t>pennyTotal </a:t>
            </a:r>
            <a:r>
              <a:rPr dirty="0" sz="1050" spc="15">
                <a:latin typeface="Courier New"/>
                <a:cs typeface="Courier New"/>
              </a:rPr>
              <a:t>+</a:t>
            </a:r>
            <a:r>
              <a:rPr dirty="0" sz="1050" spc="20">
                <a:latin typeface="Courier New"/>
                <a:cs typeface="Courier New"/>
              </a:rPr>
              <a:t> </a:t>
            </a:r>
            <a:r>
              <a:rPr dirty="0" sz="1050" spc="10">
                <a:latin typeface="Courier New"/>
                <a:cs typeface="Courier New"/>
              </a:rPr>
              <a:t>4L;</a:t>
            </a:r>
            <a:endParaRPr sz="1050">
              <a:latin typeface="Courier New"/>
              <a:cs typeface="Courier New"/>
            </a:endParaRPr>
          </a:p>
          <a:p>
            <a:pPr marL="12700">
              <a:lnSpc>
                <a:spcPct val="100000"/>
              </a:lnSpc>
              <a:spcBef>
                <a:spcPts val="715"/>
              </a:spcBef>
            </a:pPr>
            <a:r>
              <a:rPr dirty="0" sz="1450" spc="-10">
                <a:latin typeface="Times New Roman"/>
                <a:cs typeface="Times New Roman"/>
              </a:rPr>
              <a:t>This statement adds the value </a:t>
            </a:r>
            <a:r>
              <a:rPr dirty="0" sz="1450" spc="-5">
                <a:latin typeface="Times New Roman"/>
                <a:cs typeface="Times New Roman"/>
              </a:rPr>
              <a:t>4, </a:t>
            </a:r>
            <a:r>
              <a:rPr dirty="0" sz="1450" spc="-10">
                <a:latin typeface="Times New Roman"/>
                <a:cs typeface="Times New Roman"/>
              </a:rPr>
              <a:t>formatted as </a:t>
            </a:r>
            <a:r>
              <a:rPr dirty="0" sz="1450" spc="-5">
                <a:latin typeface="Times New Roman"/>
                <a:cs typeface="Times New Roman"/>
              </a:rPr>
              <a:t>a </a:t>
            </a:r>
            <a:r>
              <a:rPr dirty="0" sz="1450" spc="-10">
                <a:latin typeface="Courier New"/>
                <a:cs typeface="Courier New"/>
              </a:rPr>
              <a:t>long</a:t>
            </a:r>
            <a:r>
              <a:rPr dirty="0" sz="1450" spc="-10">
                <a:latin typeface="Times New Roman"/>
                <a:cs typeface="Times New Roman"/>
              </a:rPr>
              <a:t>, to the current value </a:t>
            </a:r>
            <a:r>
              <a:rPr dirty="0" sz="1450" spc="-5">
                <a:latin typeface="Times New Roman"/>
                <a:cs typeface="Times New Roman"/>
              </a:rPr>
              <a:t>of</a:t>
            </a:r>
            <a:r>
              <a:rPr dirty="0" sz="1450" spc="85">
                <a:latin typeface="Times New Roman"/>
                <a:cs typeface="Times New Roman"/>
              </a:rPr>
              <a:t> </a:t>
            </a:r>
            <a:r>
              <a:rPr dirty="0" sz="1450" spc="-10">
                <a:latin typeface="Times New Roman"/>
                <a:cs typeface="Times New Roman"/>
              </a:rPr>
              <a:t>the</a:t>
            </a:r>
            <a:endParaRPr sz="1450">
              <a:latin typeface="Times New Roman"/>
              <a:cs typeface="Times New Roman"/>
            </a:endParaRPr>
          </a:p>
          <a:p>
            <a:pPr marL="12700">
              <a:lnSpc>
                <a:spcPct val="100000"/>
              </a:lnSpc>
              <a:spcBef>
                <a:spcPts val="60"/>
              </a:spcBef>
            </a:pPr>
            <a:r>
              <a:rPr dirty="0" sz="1450" spc="-15">
                <a:latin typeface="Courier New"/>
                <a:cs typeface="Courier New"/>
              </a:rPr>
              <a:t>pennyTotal</a:t>
            </a:r>
            <a:r>
              <a:rPr dirty="0" sz="1450" spc="-520">
                <a:latin typeface="Courier New"/>
                <a:cs typeface="Courier New"/>
              </a:rPr>
              <a:t> </a:t>
            </a:r>
            <a:r>
              <a:rPr dirty="0" sz="1450" spc="-10">
                <a:latin typeface="Times New Roman"/>
                <a:cs typeface="Times New Roman"/>
              </a:rPr>
              <a:t>variable.</a:t>
            </a:r>
            <a:endParaRPr sz="145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E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2018-11-14T18:26:45Z</dcterms:created>
  <dcterms:modified xsi:type="dcterms:W3CDTF">2018-11-14T18:26:45Z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2018-11-14T00:00:00Z</vt:filetime>
  </property>
</Properties>
</file>